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43891200" cy="21945600"/>
  <p:notesSz cx="7010400" cy="12039600"/>
  <p:defaultTextStyle>
    <a:defPPr>
      <a:defRPr lang="en-US"/>
    </a:defPPr>
    <a:lvl1pPr algn="ctr" rtl="0" fontAlgn="base">
      <a:spcBef>
        <a:spcPct val="0"/>
      </a:spcBef>
      <a:spcAft>
        <a:spcPct val="0"/>
      </a:spcAft>
      <a:defRPr sz="5700" kern="1200">
        <a:solidFill>
          <a:schemeClr val="tx1"/>
        </a:solidFill>
        <a:latin typeface="Arial" charset="0"/>
        <a:ea typeface="+mn-ea"/>
        <a:cs typeface="+mn-cs"/>
      </a:defRPr>
    </a:lvl1pPr>
    <a:lvl2pPr marL="457200" algn="ctr" rtl="0" fontAlgn="base">
      <a:spcBef>
        <a:spcPct val="0"/>
      </a:spcBef>
      <a:spcAft>
        <a:spcPct val="0"/>
      </a:spcAft>
      <a:defRPr sz="5700" kern="1200">
        <a:solidFill>
          <a:schemeClr val="tx1"/>
        </a:solidFill>
        <a:latin typeface="Arial" charset="0"/>
        <a:ea typeface="+mn-ea"/>
        <a:cs typeface="+mn-cs"/>
      </a:defRPr>
    </a:lvl2pPr>
    <a:lvl3pPr marL="914400" algn="ctr" rtl="0" fontAlgn="base">
      <a:spcBef>
        <a:spcPct val="0"/>
      </a:spcBef>
      <a:spcAft>
        <a:spcPct val="0"/>
      </a:spcAft>
      <a:defRPr sz="5700" kern="1200">
        <a:solidFill>
          <a:schemeClr val="tx1"/>
        </a:solidFill>
        <a:latin typeface="Arial" charset="0"/>
        <a:ea typeface="+mn-ea"/>
        <a:cs typeface="+mn-cs"/>
      </a:defRPr>
    </a:lvl3pPr>
    <a:lvl4pPr marL="1371600" algn="ctr" rtl="0" fontAlgn="base">
      <a:spcBef>
        <a:spcPct val="0"/>
      </a:spcBef>
      <a:spcAft>
        <a:spcPct val="0"/>
      </a:spcAft>
      <a:defRPr sz="5700" kern="1200">
        <a:solidFill>
          <a:schemeClr val="tx1"/>
        </a:solidFill>
        <a:latin typeface="Arial" charset="0"/>
        <a:ea typeface="+mn-ea"/>
        <a:cs typeface="+mn-cs"/>
      </a:defRPr>
    </a:lvl4pPr>
    <a:lvl5pPr marL="1828800" algn="ctr" rtl="0" fontAlgn="base">
      <a:spcBef>
        <a:spcPct val="0"/>
      </a:spcBef>
      <a:spcAft>
        <a:spcPct val="0"/>
      </a:spcAft>
      <a:defRPr sz="5700" kern="1200">
        <a:solidFill>
          <a:schemeClr val="tx1"/>
        </a:solidFill>
        <a:latin typeface="Arial" charset="0"/>
        <a:ea typeface="+mn-ea"/>
        <a:cs typeface="+mn-cs"/>
      </a:defRPr>
    </a:lvl5pPr>
    <a:lvl6pPr marL="2286000" algn="l" defTabSz="914400" rtl="0" eaLnBrk="1" latinLnBrk="0" hangingPunct="1">
      <a:defRPr sz="5700" kern="1200">
        <a:solidFill>
          <a:schemeClr val="tx1"/>
        </a:solidFill>
        <a:latin typeface="Arial" charset="0"/>
        <a:ea typeface="+mn-ea"/>
        <a:cs typeface="+mn-cs"/>
      </a:defRPr>
    </a:lvl6pPr>
    <a:lvl7pPr marL="2743200" algn="l" defTabSz="914400" rtl="0" eaLnBrk="1" latinLnBrk="0" hangingPunct="1">
      <a:defRPr sz="5700" kern="1200">
        <a:solidFill>
          <a:schemeClr val="tx1"/>
        </a:solidFill>
        <a:latin typeface="Arial" charset="0"/>
        <a:ea typeface="+mn-ea"/>
        <a:cs typeface="+mn-cs"/>
      </a:defRPr>
    </a:lvl7pPr>
    <a:lvl8pPr marL="3200400" algn="l" defTabSz="914400" rtl="0" eaLnBrk="1" latinLnBrk="0" hangingPunct="1">
      <a:defRPr sz="5700" kern="1200">
        <a:solidFill>
          <a:schemeClr val="tx1"/>
        </a:solidFill>
        <a:latin typeface="Arial" charset="0"/>
        <a:ea typeface="+mn-ea"/>
        <a:cs typeface="+mn-cs"/>
      </a:defRPr>
    </a:lvl8pPr>
    <a:lvl9pPr marL="3657600" algn="l" defTabSz="914400" rtl="0" eaLnBrk="1" latinLnBrk="0" hangingPunct="1">
      <a:defRPr sz="5700"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6914">
          <p15:clr>
            <a:srgbClr val="A4A3A4"/>
          </p15:clr>
        </p15:guide>
        <p15:guide id="2" orient="horz" pos="13464">
          <p15:clr>
            <a:srgbClr val="A4A3A4"/>
          </p15:clr>
        </p15:guide>
        <p15:guide id="3" pos="1382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remy Hyvarinen" initials="JH" lastIdx="1" clrIdx="0">
    <p:extLst/>
  </p:cmAuthor>
  <p:cmAuthor id="2" name="Jeremy Hyvarinen" initials="JH [2]" lastIdx="1" clrIdx="1">
    <p:extLst/>
  </p:cmAuthor>
  <p:cmAuthor id="3" name="Jeremy Hyvarinen" initials="JH [3]" lastIdx="1" clrIdx="2">
    <p:extLst/>
  </p:cmAuthor>
  <p:cmAuthor id="4" name="Jeremy Hyvarinen" initials="JH [4]" lastIdx="1" clrIdx="3">
    <p:extLst/>
  </p:cmAuthor>
  <p:cmAuthor id="5" name="Jeremy Hyvarinen" initials="JH [5]" lastIdx="1" clrIdx="4">
    <p:extLst/>
  </p:cmAuthor>
  <p:cmAuthor id="6" name="%username%" initials="%"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EAEAEA"/>
    <a:srgbClr val="A7C4FF"/>
    <a:srgbClr val="002164"/>
    <a:srgbClr val="C0C0C0"/>
    <a:srgbClr val="0046D2"/>
    <a:srgbClr val="698ED9"/>
    <a:srgbClr val="003064"/>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snapToGrid="0">
      <p:cViewPr>
        <p:scale>
          <a:sx n="30" d="100"/>
          <a:sy n="30" d="100"/>
        </p:scale>
        <p:origin x="-114" y="-360"/>
      </p:cViewPr>
      <p:guideLst>
        <p:guide orient="horz" pos="6914"/>
        <p:guide orient="horz" pos="13464"/>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effectLst/>
              </a:defRPr>
            </a:pPr>
            <a:r>
              <a:rPr lang="en-US" sz="2400" i="1" dirty="0" smtClean="0">
                <a:solidFill>
                  <a:schemeClr val="accent6">
                    <a:lumMod val="75000"/>
                  </a:schemeClr>
                </a:solidFill>
                <a:effectLst/>
              </a:rPr>
              <a:t>Academy</a:t>
            </a:r>
            <a:r>
              <a:rPr lang="en-US" sz="2400" baseline="0" dirty="0" smtClean="0">
                <a:solidFill>
                  <a:schemeClr val="accent6">
                    <a:lumMod val="75000"/>
                  </a:schemeClr>
                </a:solidFill>
                <a:effectLst/>
              </a:rPr>
              <a:t> </a:t>
            </a:r>
            <a:r>
              <a:rPr lang="en-US" sz="2400" i="1" baseline="0" dirty="0" smtClean="0">
                <a:solidFill>
                  <a:schemeClr val="accent6">
                    <a:lumMod val="75000"/>
                  </a:schemeClr>
                </a:solidFill>
                <a:effectLst/>
              </a:rPr>
              <a:t>Participants</a:t>
            </a:r>
            <a:endParaRPr lang="en-US" sz="2400" i="1" dirty="0">
              <a:solidFill>
                <a:schemeClr val="accent6">
                  <a:lumMod val="75000"/>
                </a:schemeClr>
              </a:solidFill>
              <a:effectLst/>
            </a:endParaRPr>
          </a:p>
        </c:rich>
      </c:tx>
      <c:layout>
        <c:manualLayout>
          <c:xMode val="edge"/>
          <c:yMode val="edge"/>
          <c:x val="0.61839554593447754"/>
          <c:y val="0.10524884347238643"/>
        </c:manualLayout>
      </c:layout>
      <c:overlay val="0"/>
    </c:title>
    <c:autoTitleDeleted val="0"/>
    <c:plotArea>
      <c:layout>
        <c:manualLayout>
          <c:layoutTarget val="inner"/>
          <c:xMode val="edge"/>
          <c:yMode val="edge"/>
          <c:x val="6.3257140742134094E-2"/>
          <c:y val="5.2236800405444699E-2"/>
          <c:w val="0.55760725884185602"/>
          <c:h val="0.92116883627530899"/>
        </c:manualLayout>
      </c:layout>
      <c:pieChart>
        <c:varyColors val="1"/>
        <c:ser>
          <c:idx val="0"/>
          <c:order val="0"/>
          <c:tx>
            <c:strRef>
              <c:f>Sheet1!$B$1</c:f>
              <c:strCache>
                <c:ptCount val="1"/>
                <c:pt idx="0">
                  <c:v>Total</c:v>
                </c:pt>
              </c:strCache>
            </c:strRef>
          </c:tx>
          <c:spPr>
            <a:ln>
              <a:solidFill>
                <a:schemeClr val="tx1"/>
              </a:solidFill>
            </a:ln>
          </c:spPr>
          <c:dPt>
            <c:idx val="0"/>
            <c:bubble3D val="0"/>
            <c:spPr>
              <a:solidFill>
                <a:schemeClr val="accent5">
                  <a:lumMod val="50000"/>
                </a:schemeClr>
              </a:solidFill>
              <a:ln>
                <a:solidFill>
                  <a:schemeClr val="tx1"/>
                </a:solidFill>
              </a:ln>
            </c:spPr>
          </c:dPt>
          <c:dPt>
            <c:idx val="1"/>
            <c:bubble3D val="0"/>
            <c:spPr>
              <a:solidFill>
                <a:schemeClr val="bg1">
                  <a:lumMod val="50000"/>
                </a:schemeClr>
              </a:solidFill>
              <a:ln>
                <a:solidFill>
                  <a:schemeClr val="tx1"/>
                </a:solidFill>
              </a:ln>
            </c:spPr>
          </c:dPt>
          <c:dPt>
            <c:idx val="2"/>
            <c:bubble3D val="0"/>
            <c:spPr>
              <a:solidFill>
                <a:schemeClr val="accent2"/>
              </a:solidFill>
              <a:ln>
                <a:solidFill>
                  <a:schemeClr val="tx1"/>
                </a:solidFill>
              </a:ln>
            </c:spPr>
          </c:dPt>
          <c:dPt>
            <c:idx val="3"/>
            <c:bubble3D val="0"/>
            <c:spPr>
              <a:solidFill>
                <a:schemeClr val="accent6">
                  <a:lumMod val="40000"/>
                  <a:lumOff val="60000"/>
                </a:schemeClr>
              </a:solidFill>
              <a:ln>
                <a:solidFill>
                  <a:schemeClr val="tx1"/>
                </a:solidFill>
              </a:ln>
            </c:spPr>
          </c:dPt>
          <c:dLbls>
            <c:spPr>
              <a:noFill/>
              <a:ln>
                <a:noFill/>
              </a:ln>
              <a:effectLst/>
            </c:spPr>
            <c:txPr>
              <a:bodyPr/>
              <a:lstStyle/>
              <a:p>
                <a:pPr>
                  <a:defRPr sz="2400" b="1">
                    <a:latin typeface="Calibri" panose="020F0502020204030204" pitchFamily="34" charset="0"/>
                  </a:defRPr>
                </a:pPr>
                <a:endParaRPr lang="en-US"/>
              </a:p>
            </c:txPr>
            <c:dLblPos val="ct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Sheet1!$A$2:$A$4</c:f>
              <c:strCache>
                <c:ptCount val="3"/>
                <c:pt idx="0">
                  <c:v>Recipient Staff</c:v>
                </c:pt>
                <c:pt idx="1">
                  <c:v>Consumer Planning Council Members</c:v>
                </c:pt>
                <c:pt idx="2">
                  <c:v>CBO Staff</c:v>
                </c:pt>
              </c:strCache>
            </c:strRef>
          </c:cat>
          <c:val>
            <c:numRef>
              <c:f>Sheet1!$B$2:$B$4</c:f>
              <c:numCache>
                <c:formatCode>0%</c:formatCode>
                <c:ptCount val="3"/>
                <c:pt idx="0">
                  <c:v>0.35</c:v>
                </c:pt>
                <c:pt idx="1">
                  <c:v>0.21</c:v>
                </c:pt>
                <c:pt idx="2">
                  <c:v>0.44</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41509910740789"/>
          <c:y val="0.23559239478961935"/>
          <c:w val="0.31454673812100897"/>
          <c:h val="0.59838605655528498"/>
        </c:manualLayout>
      </c:layout>
      <c:overlay val="0"/>
      <c:txPr>
        <a:bodyPr/>
        <a:lstStyle/>
        <a:p>
          <a:pPr>
            <a:defRPr sz="2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7841" cy="601981"/>
          </a:xfrm>
          <a:prstGeom prst="rect">
            <a:avLst/>
          </a:prstGeom>
          <a:noFill/>
          <a:ln w="9525">
            <a:noFill/>
            <a:miter lim="800000"/>
            <a:headEnd/>
            <a:tailEnd/>
          </a:ln>
          <a:effectLst/>
        </p:spPr>
        <p:txBody>
          <a:bodyPr vert="horz" wrap="square" lIns="109179" tIns="54590" rIns="109179" bIns="54590" numCol="1" anchor="t" anchorCtr="0" compatLnSpc="1">
            <a:prstTxWarp prst="textNoShape">
              <a:avLst/>
            </a:prstTxWarp>
          </a:bodyPr>
          <a:lstStyle>
            <a:lvl1pPr algn="l">
              <a:defRPr sz="1400"/>
            </a:lvl1pPr>
          </a:lstStyle>
          <a:p>
            <a:endParaRPr lang="en-US"/>
          </a:p>
        </p:txBody>
      </p:sp>
      <p:sp>
        <p:nvSpPr>
          <p:cNvPr id="3075" name="Rectangle 3"/>
          <p:cNvSpPr>
            <a:spLocks noGrp="1" noChangeArrowheads="1"/>
          </p:cNvSpPr>
          <p:nvPr>
            <p:ph type="dt" idx="1"/>
          </p:nvPr>
        </p:nvSpPr>
        <p:spPr bwMode="auto">
          <a:xfrm>
            <a:off x="3970902" y="0"/>
            <a:ext cx="3037841" cy="601981"/>
          </a:xfrm>
          <a:prstGeom prst="rect">
            <a:avLst/>
          </a:prstGeom>
          <a:noFill/>
          <a:ln w="9525">
            <a:noFill/>
            <a:miter lim="800000"/>
            <a:headEnd/>
            <a:tailEnd/>
          </a:ln>
          <a:effectLst/>
        </p:spPr>
        <p:txBody>
          <a:bodyPr vert="horz" wrap="square" lIns="109179" tIns="54590" rIns="109179" bIns="54590" numCol="1" anchor="t" anchorCtr="0" compatLnSpc="1">
            <a:prstTxWarp prst="textNoShape">
              <a:avLst/>
            </a:prstTxWarp>
          </a:bodyPr>
          <a:lstStyle>
            <a:lvl1pPr algn="r">
              <a:defRPr sz="1400"/>
            </a:lvl1pPr>
          </a:lstStyle>
          <a:p>
            <a:endParaRPr lang="en-US"/>
          </a:p>
        </p:txBody>
      </p:sp>
      <p:sp>
        <p:nvSpPr>
          <p:cNvPr id="3076" name="Rectangle 4"/>
          <p:cNvSpPr>
            <a:spLocks noGrp="1" noRot="1" noChangeAspect="1" noChangeArrowheads="1" noTextEdit="1"/>
          </p:cNvSpPr>
          <p:nvPr>
            <p:ph type="sldImg" idx="2"/>
          </p:nvPr>
        </p:nvSpPr>
        <p:spPr bwMode="auto">
          <a:xfrm>
            <a:off x="-1009650" y="901700"/>
            <a:ext cx="9031288" cy="4516438"/>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701041" y="5719845"/>
            <a:ext cx="5608320" cy="5417819"/>
          </a:xfrm>
          <a:prstGeom prst="rect">
            <a:avLst/>
          </a:prstGeom>
          <a:noFill/>
          <a:ln w="9525">
            <a:noFill/>
            <a:miter lim="800000"/>
            <a:headEnd/>
            <a:tailEnd/>
          </a:ln>
          <a:effectLst/>
        </p:spPr>
        <p:txBody>
          <a:bodyPr vert="horz" wrap="square" lIns="109179" tIns="54590" rIns="109179" bIns="5459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11435552"/>
            <a:ext cx="3037841" cy="601981"/>
          </a:xfrm>
          <a:prstGeom prst="rect">
            <a:avLst/>
          </a:prstGeom>
          <a:noFill/>
          <a:ln w="9525">
            <a:noFill/>
            <a:miter lim="800000"/>
            <a:headEnd/>
            <a:tailEnd/>
          </a:ln>
          <a:effectLst/>
        </p:spPr>
        <p:txBody>
          <a:bodyPr vert="horz" wrap="square" lIns="109179" tIns="54590" rIns="109179" bIns="54590" numCol="1" anchor="b" anchorCtr="0" compatLnSpc="1">
            <a:prstTxWarp prst="textNoShape">
              <a:avLst/>
            </a:prstTxWarp>
          </a:bodyPr>
          <a:lstStyle>
            <a:lvl1pPr algn="l">
              <a:defRPr sz="1400"/>
            </a:lvl1pPr>
          </a:lstStyle>
          <a:p>
            <a:endParaRPr lang="en-US"/>
          </a:p>
        </p:txBody>
      </p:sp>
      <p:sp>
        <p:nvSpPr>
          <p:cNvPr id="3079" name="Rectangle 7"/>
          <p:cNvSpPr>
            <a:spLocks noGrp="1" noChangeArrowheads="1"/>
          </p:cNvSpPr>
          <p:nvPr>
            <p:ph type="sldNum" sz="quarter" idx="5"/>
          </p:nvPr>
        </p:nvSpPr>
        <p:spPr bwMode="auto">
          <a:xfrm>
            <a:off x="3970902" y="11435552"/>
            <a:ext cx="3037841" cy="601981"/>
          </a:xfrm>
          <a:prstGeom prst="rect">
            <a:avLst/>
          </a:prstGeom>
          <a:noFill/>
          <a:ln w="9525">
            <a:noFill/>
            <a:miter lim="800000"/>
            <a:headEnd/>
            <a:tailEnd/>
          </a:ln>
          <a:effectLst/>
        </p:spPr>
        <p:txBody>
          <a:bodyPr vert="horz" wrap="square" lIns="109179" tIns="54590" rIns="109179" bIns="54590" numCol="1" anchor="b" anchorCtr="0" compatLnSpc="1">
            <a:prstTxWarp prst="textNoShape">
              <a:avLst/>
            </a:prstTxWarp>
          </a:bodyPr>
          <a:lstStyle>
            <a:lvl1pPr algn="r">
              <a:defRPr sz="1400"/>
            </a:lvl1pPr>
          </a:lstStyle>
          <a:p>
            <a:fld id="{4E279393-EA8E-4566-9981-4DCF205B5222}" type="slidenum">
              <a:rPr lang="en-US"/>
              <a:pPr/>
              <a:t>‹#›</a:t>
            </a:fld>
            <a:endParaRPr lang="en-US"/>
          </a:p>
        </p:txBody>
      </p:sp>
    </p:spTree>
    <p:extLst>
      <p:ext uri="{BB962C8B-B14F-4D97-AF65-F5344CB8AC3E}">
        <p14:creationId xmlns:p14="http://schemas.microsoft.com/office/powerpoint/2010/main" val="76001721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8EF94F-346A-4ABD-AA2E-BF9553AF0950}" type="slidenum">
              <a:rPr lang="en-US"/>
              <a:pPr/>
              <a:t>1</a:t>
            </a:fld>
            <a:endParaRPr lang="en-US"/>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04336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hyperlink" Target="http://www.megaprint.com/" TargetMode="External"/><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5" name="Picture 4">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r="38727"/>
          <a:stretch>
            <a:fillRect/>
          </a:stretch>
        </p:blipFill>
        <p:spPr bwMode="auto">
          <a:xfrm>
            <a:off x="37589459" y="21598535"/>
            <a:ext cx="3255359" cy="16719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1"/>
          <p:cNvSpPr txBox="1"/>
          <p:nvPr/>
        </p:nvSpPr>
        <p:spPr>
          <a:xfrm>
            <a:off x="40821959" y="21521699"/>
            <a:ext cx="1975669" cy="292388"/>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300" dirty="0" smtClean="0">
                <a:solidFill>
                  <a:schemeClr val="bg1"/>
                </a:solidFill>
              </a:rPr>
              <a:t>www.postersession.com</a:t>
            </a:r>
            <a:endParaRPr lang="en-US" sz="13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2908300" rtl="0" fontAlgn="base">
        <a:spcBef>
          <a:spcPct val="0"/>
        </a:spcBef>
        <a:spcAft>
          <a:spcPct val="0"/>
        </a:spcAft>
        <a:defRPr sz="14000">
          <a:solidFill>
            <a:schemeClr val="tx2"/>
          </a:solidFill>
          <a:latin typeface="+mj-lt"/>
          <a:ea typeface="+mj-ea"/>
          <a:cs typeface="+mj-cs"/>
        </a:defRPr>
      </a:lvl1pPr>
      <a:lvl2pPr algn="ctr" defTabSz="2908300" rtl="0" fontAlgn="base">
        <a:spcBef>
          <a:spcPct val="0"/>
        </a:spcBef>
        <a:spcAft>
          <a:spcPct val="0"/>
        </a:spcAft>
        <a:defRPr sz="14000">
          <a:solidFill>
            <a:schemeClr val="tx2"/>
          </a:solidFill>
          <a:latin typeface="Arial" charset="0"/>
        </a:defRPr>
      </a:lvl2pPr>
      <a:lvl3pPr algn="ctr" defTabSz="2908300" rtl="0" fontAlgn="base">
        <a:spcBef>
          <a:spcPct val="0"/>
        </a:spcBef>
        <a:spcAft>
          <a:spcPct val="0"/>
        </a:spcAft>
        <a:defRPr sz="14000">
          <a:solidFill>
            <a:schemeClr val="tx2"/>
          </a:solidFill>
          <a:latin typeface="Arial" charset="0"/>
        </a:defRPr>
      </a:lvl3pPr>
      <a:lvl4pPr algn="ctr" defTabSz="2908300" rtl="0" fontAlgn="base">
        <a:spcBef>
          <a:spcPct val="0"/>
        </a:spcBef>
        <a:spcAft>
          <a:spcPct val="0"/>
        </a:spcAft>
        <a:defRPr sz="14000">
          <a:solidFill>
            <a:schemeClr val="tx2"/>
          </a:solidFill>
          <a:latin typeface="Arial" charset="0"/>
        </a:defRPr>
      </a:lvl4pPr>
      <a:lvl5pPr algn="ctr" defTabSz="2908300" rtl="0" fontAlgn="base">
        <a:spcBef>
          <a:spcPct val="0"/>
        </a:spcBef>
        <a:spcAft>
          <a:spcPct val="0"/>
        </a:spcAft>
        <a:defRPr sz="14000">
          <a:solidFill>
            <a:schemeClr val="tx2"/>
          </a:solidFill>
          <a:latin typeface="Arial" charset="0"/>
        </a:defRPr>
      </a:lvl5pPr>
      <a:lvl6pPr marL="457200" algn="ctr" defTabSz="2908300" rtl="0" fontAlgn="base">
        <a:spcBef>
          <a:spcPct val="0"/>
        </a:spcBef>
        <a:spcAft>
          <a:spcPct val="0"/>
        </a:spcAft>
        <a:defRPr sz="14000">
          <a:solidFill>
            <a:schemeClr val="tx2"/>
          </a:solidFill>
          <a:latin typeface="Arial" charset="0"/>
        </a:defRPr>
      </a:lvl6pPr>
      <a:lvl7pPr marL="914400" algn="ctr" defTabSz="2908300" rtl="0" fontAlgn="base">
        <a:spcBef>
          <a:spcPct val="0"/>
        </a:spcBef>
        <a:spcAft>
          <a:spcPct val="0"/>
        </a:spcAft>
        <a:defRPr sz="14000">
          <a:solidFill>
            <a:schemeClr val="tx2"/>
          </a:solidFill>
          <a:latin typeface="Arial" charset="0"/>
        </a:defRPr>
      </a:lvl7pPr>
      <a:lvl8pPr marL="1371600" algn="ctr" defTabSz="2908300" rtl="0" fontAlgn="base">
        <a:spcBef>
          <a:spcPct val="0"/>
        </a:spcBef>
        <a:spcAft>
          <a:spcPct val="0"/>
        </a:spcAft>
        <a:defRPr sz="14000">
          <a:solidFill>
            <a:schemeClr val="tx2"/>
          </a:solidFill>
          <a:latin typeface="Arial" charset="0"/>
        </a:defRPr>
      </a:lvl8pPr>
      <a:lvl9pPr marL="1828800" algn="ctr" defTabSz="2908300" rtl="0" fontAlgn="base">
        <a:spcBef>
          <a:spcPct val="0"/>
        </a:spcBef>
        <a:spcAft>
          <a:spcPct val="0"/>
        </a:spcAft>
        <a:defRPr sz="14000">
          <a:solidFill>
            <a:schemeClr val="tx2"/>
          </a:solidFill>
          <a:latin typeface="Arial" charset="0"/>
        </a:defRPr>
      </a:lvl9pPr>
    </p:titleStyle>
    <p:bodyStyle>
      <a:lvl1pPr marL="1090613" indent="-1090613" algn="l" defTabSz="2908300" rtl="0" fontAlgn="base">
        <a:spcBef>
          <a:spcPct val="20000"/>
        </a:spcBef>
        <a:spcAft>
          <a:spcPct val="0"/>
        </a:spcAft>
        <a:buChar char="•"/>
        <a:defRPr sz="10100">
          <a:solidFill>
            <a:schemeClr val="tx1"/>
          </a:solidFill>
          <a:latin typeface="+mn-lt"/>
          <a:ea typeface="+mn-ea"/>
          <a:cs typeface="+mn-cs"/>
        </a:defRPr>
      </a:lvl1pPr>
      <a:lvl2pPr marL="2362200" indent="-909638" algn="l" defTabSz="2908300" rtl="0" fontAlgn="base">
        <a:spcBef>
          <a:spcPct val="20000"/>
        </a:spcBef>
        <a:spcAft>
          <a:spcPct val="0"/>
        </a:spcAft>
        <a:buChar char="–"/>
        <a:defRPr sz="8800">
          <a:solidFill>
            <a:schemeClr val="tx1"/>
          </a:solidFill>
          <a:latin typeface="+mn-lt"/>
        </a:defRPr>
      </a:lvl2pPr>
      <a:lvl3pPr marL="3633788" indent="-725488" algn="l" defTabSz="2908300" rtl="0" fontAlgn="base">
        <a:spcBef>
          <a:spcPct val="20000"/>
        </a:spcBef>
        <a:spcAft>
          <a:spcPct val="0"/>
        </a:spcAft>
        <a:buChar char="•"/>
        <a:defRPr sz="7600">
          <a:solidFill>
            <a:schemeClr val="tx1"/>
          </a:solidFill>
          <a:latin typeface="+mn-lt"/>
        </a:defRPr>
      </a:lvl3pPr>
      <a:lvl4pPr marL="5086350" indent="-725488" algn="l" defTabSz="2908300" rtl="0" fontAlgn="base">
        <a:spcBef>
          <a:spcPct val="20000"/>
        </a:spcBef>
        <a:spcAft>
          <a:spcPct val="0"/>
        </a:spcAft>
        <a:buChar char="–"/>
        <a:defRPr sz="6300">
          <a:solidFill>
            <a:schemeClr val="tx1"/>
          </a:solidFill>
          <a:latin typeface="+mn-lt"/>
        </a:defRPr>
      </a:lvl4pPr>
      <a:lvl5pPr marL="6540500" indent="-727075" algn="l" defTabSz="2908300" rtl="0" fontAlgn="base">
        <a:spcBef>
          <a:spcPct val="20000"/>
        </a:spcBef>
        <a:spcAft>
          <a:spcPct val="0"/>
        </a:spcAft>
        <a:buChar char="»"/>
        <a:defRPr sz="6300">
          <a:solidFill>
            <a:schemeClr val="tx1"/>
          </a:solidFill>
          <a:latin typeface="+mn-lt"/>
        </a:defRPr>
      </a:lvl5pPr>
      <a:lvl6pPr marL="6997700" indent="-727075" algn="l" defTabSz="2908300" rtl="0" fontAlgn="base">
        <a:spcBef>
          <a:spcPct val="20000"/>
        </a:spcBef>
        <a:spcAft>
          <a:spcPct val="0"/>
        </a:spcAft>
        <a:buChar char="»"/>
        <a:defRPr sz="6300">
          <a:solidFill>
            <a:schemeClr val="tx1"/>
          </a:solidFill>
          <a:latin typeface="+mn-lt"/>
        </a:defRPr>
      </a:lvl6pPr>
      <a:lvl7pPr marL="7454900" indent="-727075" algn="l" defTabSz="2908300" rtl="0" fontAlgn="base">
        <a:spcBef>
          <a:spcPct val="20000"/>
        </a:spcBef>
        <a:spcAft>
          <a:spcPct val="0"/>
        </a:spcAft>
        <a:buChar char="»"/>
        <a:defRPr sz="6300">
          <a:solidFill>
            <a:schemeClr val="tx1"/>
          </a:solidFill>
          <a:latin typeface="+mn-lt"/>
        </a:defRPr>
      </a:lvl7pPr>
      <a:lvl8pPr marL="7912100" indent="-727075" algn="l" defTabSz="2908300" rtl="0" fontAlgn="base">
        <a:spcBef>
          <a:spcPct val="20000"/>
        </a:spcBef>
        <a:spcAft>
          <a:spcPct val="0"/>
        </a:spcAft>
        <a:buChar char="»"/>
        <a:defRPr sz="6300">
          <a:solidFill>
            <a:schemeClr val="tx1"/>
          </a:solidFill>
          <a:latin typeface="+mn-lt"/>
        </a:defRPr>
      </a:lvl8pPr>
      <a:lvl9pPr marL="8369300" indent="-727075" algn="l" defTabSz="2908300" rtl="0" fontAlgn="base">
        <a:spcBef>
          <a:spcPct val="20000"/>
        </a:spcBef>
        <a:spcAft>
          <a:spcPct val="0"/>
        </a:spcAft>
        <a:buChar char="»"/>
        <a:defRPr sz="63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png"/><Relationship Id="rId3" Type="http://schemas.openxmlformats.org/officeDocument/2006/relationships/hyperlink" Target="https://www.postersession.com/order/" TargetMode="External"/><Relationship Id="rId7" Type="http://schemas.openxmlformats.org/officeDocument/2006/relationships/chart" Target="../charts/chart1.xml"/><Relationship Id="rId12"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8.png"/><Relationship Id="rId5" Type="http://schemas.openxmlformats.org/officeDocument/2006/relationships/image" Target="../media/image3.gif"/><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3064"/>
            </a:gs>
            <a:gs pos="50000">
              <a:srgbClr val="EAEAEA"/>
            </a:gs>
            <a:gs pos="100000">
              <a:srgbClr val="003064"/>
            </a:gs>
          </a:gsLst>
          <a:lin ang="5400000" scaled="1"/>
        </a:gradFill>
        <a:effectLst/>
      </p:bgPr>
    </p:bg>
    <p:spTree>
      <p:nvGrpSpPr>
        <p:cNvPr id="1" name=""/>
        <p:cNvGrpSpPr/>
        <p:nvPr/>
      </p:nvGrpSpPr>
      <p:grpSpPr>
        <a:xfrm>
          <a:off x="0" y="0"/>
          <a:ext cx="0" cy="0"/>
          <a:chOff x="0" y="0"/>
          <a:chExt cx="0" cy="0"/>
        </a:xfrm>
      </p:grpSpPr>
      <p:sp>
        <p:nvSpPr>
          <p:cNvPr id="2078" name="AutoShape 30" descr="box" title="box"/>
          <p:cNvSpPr>
            <a:spLocks noChangeArrowheads="1"/>
          </p:cNvSpPr>
          <p:nvPr/>
        </p:nvSpPr>
        <p:spPr bwMode="auto">
          <a:xfrm>
            <a:off x="32842200" y="4064000"/>
            <a:ext cx="10363200" cy="17322800"/>
          </a:xfrm>
          <a:prstGeom prst="roundRect">
            <a:avLst>
              <a:gd name="adj" fmla="val 7000"/>
            </a:avLst>
          </a:prstGeom>
          <a:solidFill>
            <a:srgbClr val="A7C4FF"/>
          </a:solidFill>
          <a:ln w="9525">
            <a:solidFill>
              <a:schemeClr val="tx1"/>
            </a:solidFill>
            <a:round/>
            <a:headEnd/>
            <a:tailEnd/>
          </a:ln>
          <a:effectLst/>
        </p:spPr>
        <p:txBody>
          <a:bodyPr wrap="none" anchor="ctr"/>
          <a:lstStyle/>
          <a:p>
            <a:endParaRPr lang="en-US"/>
          </a:p>
        </p:txBody>
      </p:sp>
      <p:sp>
        <p:nvSpPr>
          <p:cNvPr id="2079" name="AutoShape 31" descr="box" title="box"/>
          <p:cNvSpPr>
            <a:spLocks noChangeArrowheads="1"/>
          </p:cNvSpPr>
          <p:nvPr/>
        </p:nvSpPr>
        <p:spPr bwMode="auto">
          <a:xfrm>
            <a:off x="22098000" y="4064000"/>
            <a:ext cx="10363200" cy="17322800"/>
          </a:xfrm>
          <a:prstGeom prst="roundRect">
            <a:avLst>
              <a:gd name="adj" fmla="val 7000"/>
            </a:avLst>
          </a:prstGeom>
          <a:solidFill>
            <a:schemeClr val="accent1">
              <a:lumMod val="90000"/>
            </a:schemeClr>
          </a:solidFill>
          <a:ln w="9525">
            <a:solidFill>
              <a:schemeClr val="tx1"/>
            </a:solidFill>
            <a:round/>
            <a:headEnd/>
            <a:tailEnd/>
          </a:ln>
          <a:effectLst/>
        </p:spPr>
        <p:txBody>
          <a:bodyPr wrap="none" anchor="ctr"/>
          <a:lstStyle/>
          <a:p>
            <a:endParaRPr lang="en-US"/>
          </a:p>
        </p:txBody>
      </p:sp>
      <p:sp>
        <p:nvSpPr>
          <p:cNvPr id="2077" name="AutoShape 29" descr="box" title="box"/>
          <p:cNvSpPr>
            <a:spLocks noChangeArrowheads="1"/>
          </p:cNvSpPr>
          <p:nvPr/>
        </p:nvSpPr>
        <p:spPr bwMode="auto">
          <a:xfrm>
            <a:off x="11353800" y="4064000"/>
            <a:ext cx="10363200" cy="17322800"/>
          </a:xfrm>
          <a:prstGeom prst="roundRect">
            <a:avLst>
              <a:gd name="adj" fmla="val 7000"/>
            </a:avLst>
          </a:prstGeom>
          <a:solidFill>
            <a:srgbClr val="A7C4FF"/>
          </a:solidFill>
          <a:ln w="9525">
            <a:solidFill>
              <a:schemeClr val="tx1"/>
            </a:solidFill>
            <a:round/>
            <a:headEnd/>
            <a:tailEnd/>
          </a:ln>
          <a:effectLst/>
        </p:spPr>
        <p:txBody>
          <a:bodyPr wrap="none" anchor="ctr"/>
          <a:lstStyle/>
          <a:p>
            <a:endParaRPr lang="en-US"/>
          </a:p>
        </p:txBody>
      </p:sp>
      <p:sp>
        <p:nvSpPr>
          <p:cNvPr id="2052" name="AutoShape 4" descr="box" title="box"/>
          <p:cNvSpPr>
            <a:spLocks noChangeArrowheads="1"/>
          </p:cNvSpPr>
          <p:nvPr/>
        </p:nvSpPr>
        <p:spPr bwMode="auto">
          <a:xfrm>
            <a:off x="609600" y="4064000"/>
            <a:ext cx="10363200" cy="17322800"/>
          </a:xfrm>
          <a:prstGeom prst="roundRect">
            <a:avLst>
              <a:gd name="adj" fmla="val 7000"/>
            </a:avLst>
          </a:prstGeom>
          <a:solidFill>
            <a:schemeClr val="accent1">
              <a:lumMod val="90000"/>
            </a:schemeClr>
          </a:solidFill>
          <a:ln w="9525">
            <a:solidFill>
              <a:schemeClr val="tx1"/>
            </a:solidFill>
            <a:round/>
            <a:headEnd/>
            <a:tailEnd/>
          </a:ln>
          <a:effectLst/>
        </p:spPr>
        <p:txBody>
          <a:bodyPr wrap="none" anchor="ctr"/>
          <a:lstStyle/>
          <a:p>
            <a:endParaRPr lang="en-US" dirty="0"/>
          </a:p>
        </p:txBody>
      </p:sp>
      <p:sp>
        <p:nvSpPr>
          <p:cNvPr id="2057" name="Text Box 9"/>
          <p:cNvSpPr txBox="1">
            <a:spLocks noChangeArrowheads="1"/>
          </p:cNvSpPr>
          <p:nvPr/>
        </p:nvSpPr>
        <p:spPr bwMode="auto">
          <a:xfrm>
            <a:off x="903288" y="5883275"/>
            <a:ext cx="9779000" cy="5231798"/>
          </a:xfrm>
          <a:prstGeom prst="rect">
            <a:avLst/>
          </a:prstGeom>
          <a:noFill/>
          <a:ln w="9525">
            <a:noFill/>
            <a:miter lim="800000"/>
            <a:headEnd/>
            <a:tailEnd/>
          </a:ln>
          <a:effectLst/>
        </p:spPr>
        <p:txBody>
          <a:bodyPr lIns="60559" tIns="30280" rIns="60559" bIns="30280">
            <a:spAutoFit/>
          </a:bodyPr>
          <a:lstStyle/>
          <a:p>
            <a:pPr algn="l"/>
            <a:r>
              <a:rPr lang="en-US" sz="2400" dirty="0">
                <a:latin typeface="Calibri" panose="020F0502020204030204" pitchFamily="34" charset="0"/>
              </a:rPr>
              <a:t>The Ryan White </a:t>
            </a:r>
            <a:r>
              <a:rPr lang="en-US" sz="2400" dirty="0" smtClean="0">
                <a:latin typeface="Calibri" panose="020F0502020204030204" pitchFamily="34" charset="0"/>
              </a:rPr>
              <a:t>HIV/AIDS Program (</a:t>
            </a:r>
            <a:r>
              <a:rPr lang="en-US" sz="2400" dirty="0" smtClean="0">
                <a:latin typeface="Calibri" panose="020F0502020204030204" pitchFamily="34" charset="0"/>
              </a:rPr>
              <a:t>RWHAP) </a:t>
            </a:r>
            <a:r>
              <a:rPr lang="en-US" sz="2400" dirty="0" smtClean="0">
                <a:latin typeface="Calibri" panose="020F0502020204030204" pitchFamily="34" charset="0"/>
              </a:rPr>
              <a:t>Part </a:t>
            </a:r>
            <a:r>
              <a:rPr lang="en-US" sz="2400" dirty="0">
                <a:latin typeface="Calibri" panose="020F0502020204030204" pitchFamily="34" charset="0"/>
              </a:rPr>
              <a:t>A Planning Council, the </a:t>
            </a:r>
            <a:r>
              <a:rPr lang="en-US" sz="2400" dirty="0" smtClean="0">
                <a:latin typeface="Calibri" panose="020F0502020204030204" pitchFamily="34" charset="0"/>
              </a:rPr>
              <a:t>RWHAP Part </a:t>
            </a:r>
            <a:r>
              <a:rPr lang="en-US" sz="2400" dirty="0">
                <a:latin typeface="Calibri" panose="020F0502020204030204" pitchFamily="34" charset="0"/>
              </a:rPr>
              <a:t>D Consumer Advisory Board (CAB), and the Arizona Statewide HIV Advisory Group (SWAG) identified a need for enhanced leadership development among their members to fully engage stakeholders in statewide planning processes. A Leadership Academy was designed to provide the knowledge, skills and abilities necessary to develop additional community leaders capable of completing the essential functions of developing a statewide plan to end HIV in Arizona. </a:t>
            </a:r>
            <a:endParaRPr lang="en-US" sz="2400" dirty="0" smtClean="0">
              <a:latin typeface="Calibri" panose="020F0502020204030204" pitchFamily="34" charset="0"/>
            </a:endParaRPr>
          </a:p>
          <a:p>
            <a:pPr algn="l"/>
            <a:endParaRPr lang="en-US" sz="1200" dirty="0" smtClean="0">
              <a:latin typeface="Calibri" panose="020F0502020204030204" pitchFamily="34" charset="0"/>
            </a:endParaRPr>
          </a:p>
          <a:p>
            <a:pPr algn="l"/>
            <a:r>
              <a:rPr lang="en-US" sz="2400" dirty="0" smtClean="0">
                <a:latin typeface="Calibri" panose="020F0502020204030204" pitchFamily="34" charset="0"/>
              </a:rPr>
              <a:t>The </a:t>
            </a:r>
            <a:r>
              <a:rPr lang="en-US" sz="2400" dirty="0">
                <a:latin typeface="Calibri" panose="020F0502020204030204" pitchFamily="34" charset="0"/>
              </a:rPr>
              <a:t>goals and objectives agreed upon by the participants of this specific academy were utilized to lay the ground work for the development of the strategies and activities for the Statewide Integrated Plan. These goals, objectives, and strategies will be implemented as part of the efforts to effectively end the HIV epidemic in Arizona by 2021.</a:t>
            </a:r>
          </a:p>
        </p:txBody>
      </p:sp>
      <p:sp>
        <p:nvSpPr>
          <p:cNvPr id="2058" name="Text Box 10"/>
          <p:cNvSpPr txBox="1">
            <a:spLocks noChangeArrowheads="1"/>
          </p:cNvSpPr>
          <p:nvPr/>
        </p:nvSpPr>
        <p:spPr bwMode="auto">
          <a:xfrm>
            <a:off x="11582400" y="4368800"/>
            <a:ext cx="9829800" cy="928688"/>
          </a:xfrm>
          <a:prstGeom prst="rect">
            <a:avLst/>
          </a:prstGeom>
          <a:noFill/>
          <a:ln w="9525">
            <a:noFill/>
            <a:miter lim="800000"/>
            <a:headEnd/>
            <a:tailEnd/>
          </a:ln>
          <a:effectLst/>
        </p:spPr>
        <p:txBody>
          <a:bodyPr lIns="60559" tIns="30280" rIns="60559" bIns="30280">
            <a:spAutoFit/>
          </a:bodyPr>
          <a:lstStyle/>
          <a:p>
            <a:pPr defTabSz="2908300">
              <a:spcBef>
                <a:spcPct val="50000"/>
              </a:spcBef>
            </a:pPr>
            <a:r>
              <a:rPr lang="en-US" b="1" dirty="0"/>
              <a:t>Methods</a:t>
            </a:r>
          </a:p>
        </p:txBody>
      </p:sp>
      <p:sp>
        <p:nvSpPr>
          <p:cNvPr id="2059" name="Text Box 11"/>
          <p:cNvSpPr txBox="1">
            <a:spLocks noChangeArrowheads="1"/>
          </p:cNvSpPr>
          <p:nvPr/>
        </p:nvSpPr>
        <p:spPr bwMode="auto">
          <a:xfrm>
            <a:off x="33103344" y="4371975"/>
            <a:ext cx="9829800" cy="928688"/>
          </a:xfrm>
          <a:prstGeom prst="rect">
            <a:avLst/>
          </a:prstGeom>
          <a:noFill/>
          <a:ln w="9525">
            <a:noFill/>
            <a:miter lim="800000"/>
            <a:headEnd/>
            <a:tailEnd/>
          </a:ln>
          <a:effectLst/>
        </p:spPr>
        <p:txBody>
          <a:bodyPr lIns="60559" tIns="30280" rIns="60559" bIns="30280">
            <a:spAutoFit/>
          </a:bodyPr>
          <a:lstStyle/>
          <a:p>
            <a:pPr defTabSz="2908300">
              <a:spcBef>
                <a:spcPct val="50000"/>
              </a:spcBef>
            </a:pPr>
            <a:r>
              <a:rPr lang="en-US" b="1" dirty="0"/>
              <a:t>Conclusions</a:t>
            </a:r>
          </a:p>
        </p:txBody>
      </p:sp>
      <p:sp>
        <p:nvSpPr>
          <p:cNvPr id="2061" name="AutoShape 13" descr="box" title="box"/>
          <p:cNvSpPr>
            <a:spLocks noChangeArrowheads="1"/>
          </p:cNvSpPr>
          <p:nvPr/>
        </p:nvSpPr>
        <p:spPr bwMode="auto">
          <a:xfrm>
            <a:off x="685800" y="254000"/>
            <a:ext cx="42519600" cy="3505200"/>
          </a:xfrm>
          <a:prstGeom prst="roundRect">
            <a:avLst>
              <a:gd name="adj" fmla="val 10870"/>
            </a:avLst>
          </a:prstGeom>
          <a:gradFill rotWithShape="1">
            <a:gsLst>
              <a:gs pos="0">
                <a:srgbClr val="A7C4FF"/>
              </a:gs>
              <a:gs pos="100000">
                <a:schemeClr val="bg1"/>
              </a:gs>
            </a:gsLst>
            <a:lin ang="5400000" scaled="1"/>
          </a:gradFill>
          <a:ln w="9525">
            <a:solidFill>
              <a:schemeClr val="tx1"/>
            </a:solidFill>
            <a:round/>
            <a:headEnd/>
            <a:tailEnd/>
          </a:ln>
          <a:effectLst/>
        </p:spPr>
        <p:txBody>
          <a:bodyPr wrap="none" lIns="60559" tIns="30280" rIns="60559" bIns="30280" anchor="ctr"/>
          <a:lstStyle/>
          <a:p>
            <a:pPr defTabSz="2908300"/>
            <a:endParaRPr lang="en-US">
              <a:solidFill>
                <a:schemeClr val="bg1"/>
              </a:solidFill>
            </a:endParaRPr>
          </a:p>
        </p:txBody>
      </p:sp>
      <p:sp>
        <p:nvSpPr>
          <p:cNvPr id="2062" name="Text Box 14"/>
          <p:cNvSpPr txBox="1">
            <a:spLocks noChangeArrowheads="1"/>
          </p:cNvSpPr>
          <p:nvPr/>
        </p:nvSpPr>
        <p:spPr bwMode="auto">
          <a:xfrm>
            <a:off x="1219200" y="431800"/>
            <a:ext cx="41376600" cy="2708030"/>
          </a:xfrm>
          <a:prstGeom prst="rect">
            <a:avLst/>
          </a:prstGeom>
          <a:noFill/>
          <a:ln w="9525">
            <a:noFill/>
            <a:miter lim="800000"/>
            <a:headEnd/>
            <a:tailEnd/>
          </a:ln>
          <a:effectLst/>
        </p:spPr>
        <p:txBody>
          <a:bodyPr wrap="square" lIns="60559" tIns="30280" rIns="60559" bIns="30280">
            <a:spAutoFit/>
          </a:bodyPr>
          <a:lstStyle/>
          <a:p>
            <a:pPr defTabSz="2908300">
              <a:spcBef>
                <a:spcPct val="50000"/>
              </a:spcBef>
            </a:pPr>
            <a:r>
              <a:rPr lang="en-US" sz="8300" b="1" dirty="0" smtClean="0"/>
              <a:t>Developing New Leaders to End HIV: A Leadership Academy Model</a:t>
            </a:r>
            <a:endParaRPr lang="en-US" sz="8300" b="1" dirty="0"/>
          </a:p>
          <a:p>
            <a:pPr defTabSz="2908300"/>
            <a:r>
              <a:rPr lang="en-US" b="1" dirty="0" smtClean="0"/>
              <a:t>Randall Furrow, MBA and Jeremy Hyvarinen</a:t>
            </a:r>
            <a:endParaRPr lang="en-US" b="1" dirty="0"/>
          </a:p>
          <a:p>
            <a:pPr defTabSz="2908300"/>
            <a:r>
              <a:rPr lang="en-US" sz="3200" b="1" i="1" dirty="0" smtClean="0"/>
              <a:t>Ryan White </a:t>
            </a:r>
            <a:r>
              <a:rPr lang="en-US" sz="3200" b="1" i="1" dirty="0" smtClean="0"/>
              <a:t>HIV/AIDS Program Part </a:t>
            </a:r>
            <a:r>
              <a:rPr lang="en-US" sz="3200" b="1" i="1" dirty="0" smtClean="0"/>
              <a:t>A Planning Council, Phoenix EMA – Phoenix, AZ, United States </a:t>
            </a:r>
            <a:r>
              <a:rPr lang="en-US" sz="3200" b="1" i="1" dirty="0" smtClean="0">
                <a:sym typeface="Wingdings"/>
              </a:rPr>
              <a:t>  Maricopa County Ryan </a:t>
            </a:r>
            <a:r>
              <a:rPr lang="en-US" sz="3200" b="1" i="1" dirty="0" smtClean="0">
                <a:sym typeface="Wingdings"/>
              </a:rPr>
              <a:t>White HIV/AIDS Program </a:t>
            </a:r>
            <a:r>
              <a:rPr lang="en-US" sz="3200" b="1" i="1" dirty="0" smtClean="0">
                <a:sym typeface="Wingdings"/>
              </a:rPr>
              <a:t>Part </a:t>
            </a:r>
            <a:r>
              <a:rPr lang="en-US" sz="3200" b="1" i="1" dirty="0" smtClean="0">
                <a:sym typeface="Wingdings"/>
              </a:rPr>
              <a:t>A, </a:t>
            </a:r>
            <a:r>
              <a:rPr lang="en-US" sz="3200" b="1" i="1" dirty="0" smtClean="0">
                <a:sym typeface="Wingdings"/>
              </a:rPr>
              <a:t>Phoenix, AZ, United States</a:t>
            </a:r>
            <a:endParaRPr lang="en-US" dirty="0"/>
          </a:p>
        </p:txBody>
      </p:sp>
      <p:sp>
        <p:nvSpPr>
          <p:cNvPr id="2086" name="Text Box 38"/>
          <p:cNvSpPr txBox="1">
            <a:spLocks noChangeArrowheads="1"/>
          </p:cNvSpPr>
          <p:nvPr/>
        </p:nvSpPr>
        <p:spPr bwMode="auto">
          <a:xfrm>
            <a:off x="33408938" y="18312951"/>
            <a:ext cx="9186862" cy="2350771"/>
          </a:xfrm>
          <a:prstGeom prst="rect">
            <a:avLst/>
          </a:prstGeom>
          <a:solidFill>
            <a:schemeClr val="accent5">
              <a:lumMod val="50000"/>
            </a:schemeClr>
          </a:solidFill>
          <a:ln w="57150" cmpd="thinThick">
            <a:solidFill>
              <a:srgbClr val="002164"/>
            </a:solidFill>
            <a:miter lim="800000"/>
            <a:headEnd/>
            <a:tailEnd/>
          </a:ln>
          <a:effectLst/>
        </p:spPr>
        <p:txBody>
          <a:bodyPr lIns="40512" tIns="20256" rIns="40512" bIns="20256">
            <a:spAutoFit/>
          </a:bodyPr>
          <a:lstStyle/>
          <a:p>
            <a:pPr marL="227013" indent="-227013" algn="l" defTabSz="404813" eaLnBrk="0" hangingPunct="0">
              <a:lnSpc>
                <a:spcPct val="95000"/>
              </a:lnSpc>
            </a:pPr>
            <a:endParaRPr lang="en-US" sz="1900" b="1" dirty="0">
              <a:latin typeface="Calibri" panose="020F0502020204030204" pitchFamily="34" charset="0"/>
            </a:endParaRPr>
          </a:p>
          <a:p>
            <a:pPr defTabSz="404813" eaLnBrk="0" hangingPunct="0">
              <a:lnSpc>
                <a:spcPct val="95000"/>
              </a:lnSpc>
            </a:pPr>
            <a:r>
              <a:rPr lang="en-US" sz="2000" b="1" dirty="0" smtClean="0">
                <a:latin typeface="Calibri" panose="020F0502020204030204" pitchFamily="34" charset="0"/>
              </a:rPr>
              <a:t>ANY QUESTIONS REGARDING THIS POSTER, PLEASE CONTACT:</a:t>
            </a:r>
          </a:p>
          <a:p>
            <a:pPr defTabSz="404813" eaLnBrk="0" hangingPunct="0">
              <a:lnSpc>
                <a:spcPct val="95000"/>
              </a:lnSpc>
            </a:pPr>
            <a:endParaRPr lang="en-US" sz="2000" b="1" dirty="0">
              <a:latin typeface="Calibri" panose="020F0502020204030204" pitchFamily="34" charset="0"/>
            </a:endParaRPr>
          </a:p>
          <a:p>
            <a:pPr defTabSz="404813" eaLnBrk="0" hangingPunct="0">
              <a:lnSpc>
                <a:spcPct val="95000"/>
              </a:lnSpc>
            </a:pPr>
            <a:r>
              <a:rPr lang="en-US" sz="2000" dirty="0" smtClean="0">
                <a:latin typeface="Calibri" panose="020F0502020204030204" pitchFamily="34" charset="0"/>
              </a:rPr>
              <a:t>Jeremy Hyvarinen, Care Continuum Coordinator</a:t>
            </a:r>
          </a:p>
          <a:p>
            <a:pPr defTabSz="404813" eaLnBrk="0" hangingPunct="0">
              <a:lnSpc>
                <a:spcPct val="95000"/>
              </a:lnSpc>
            </a:pPr>
            <a:r>
              <a:rPr lang="en-US" sz="2000" dirty="0" smtClean="0">
                <a:latin typeface="Calibri" panose="020F0502020204030204" pitchFamily="34" charset="0"/>
              </a:rPr>
              <a:t>RWHAP Part </a:t>
            </a:r>
            <a:r>
              <a:rPr lang="en-US" sz="2000" dirty="0" smtClean="0">
                <a:latin typeface="Calibri" panose="020F0502020204030204" pitchFamily="34" charset="0"/>
              </a:rPr>
              <a:t>A, Maricopa County</a:t>
            </a:r>
          </a:p>
          <a:p>
            <a:pPr defTabSz="404813" eaLnBrk="0" hangingPunct="0">
              <a:lnSpc>
                <a:spcPct val="95000"/>
              </a:lnSpc>
            </a:pPr>
            <a:endParaRPr lang="en-US" sz="2000" dirty="0">
              <a:latin typeface="Calibri" panose="020F0502020204030204" pitchFamily="34" charset="0"/>
            </a:endParaRPr>
          </a:p>
          <a:p>
            <a:pPr defTabSz="404813" eaLnBrk="0" hangingPunct="0">
              <a:lnSpc>
                <a:spcPct val="95000"/>
              </a:lnSpc>
            </a:pPr>
            <a:r>
              <a:rPr lang="en-US" sz="2000" dirty="0" smtClean="0">
                <a:latin typeface="Calibri" panose="020F0502020204030204" pitchFamily="34" charset="0"/>
              </a:rPr>
              <a:t>P: 602.506.6181  </a:t>
            </a:r>
            <a:r>
              <a:rPr lang="en-US" sz="2000" dirty="0" smtClean="0">
                <a:latin typeface="Calibri" panose="020F0502020204030204" pitchFamily="34" charset="0"/>
                <a:sym typeface="Wingdings"/>
              </a:rPr>
              <a:t>  Email: hyvarinenj@mail.maricopa.gov</a:t>
            </a:r>
            <a:endParaRPr lang="en-US" sz="2000" dirty="0">
              <a:latin typeface="Calibri" panose="020F0502020204030204" pitchFamily="34" charset="0"/>
            </a:endParaRPr>
          </a:p>
          <a:p>
            <a:pPr marL="227013" indent="-227013" algn="l" defTabSz="404813" eaLnBrk="0" hangingPunct="0">
              <a:lnSpc>
                <a:spcPct val="95000"/>
              </a:lnSpc>
              <a:buFont typeface="Symbol" pitchFamily="18" charset="2"/>
              <a:buAutoNum type="arabicPeriod"/>
            </a:pPr>
            <a:endParaRPr lang="en-US" sz="1900" b="1" dirty="0">
              <a:latin typeface="Times New Roman" pitchFamily="18" charset="0"/>
            </a:endParaRPr>
          </a:p>
        </p:txBody>
      </p:sp>
      <p:sp>
        <p:nvSpPr>
          <p:cNvPr id="2087" name="Text Box 39"/>
          <p:cNvSpPr txBox="1">
            <a:spLocks noChangeArrowheads="1"/>
          </p:cNvSpPr>
          <p:nvPr/>
        </p:nvSpPr>
        <p:spPr bwMode="auto">
          <a:xfrm>
            <a:off x="22359144" y="5946389"/>
            <a:ext cx="9764712" cy="15558232"/>
          </a:xfrm>
          <a:prstGeom prst="rect">
            <a:avLst/>
          </a:prstGeom>
          <a:noFill/>
          <a:ln w="57150" cmpd="thinThick">
            <a:noFill/>
            <a:miter lim="800000"/>
            <a:headEnd/>
            <a:tailEnd/>
          </a:ln>
          <a:effectLst/>
        </p:spPr>
        <p:txBody>
          <a:bodyPr lIns="40512" tIns="20256" rIns="40512" bIns="20256">
            <a:spAutoFit/>
          </a:bodyPr>
          <a:lstStyle/>
          <a:p>
            <a:pPr marL="342900" lvl="0" indent="-342900" algn="l">
              <a:buFont typeface="Arial" charset="0"/>
              <a:buChar char="•"/>
            </a:pPr>
            <a:r>
              <a:rPr lang="en-US" sz="2400" b="1" dirty="0" smtClean="0">
                <a:latin typeface="Calibri" charset="0"/>
                <a:ea typeface="Calibri" charset="0"/>
                <a:cs typeface="Calibri" charset="0"/>
              </a:rPr>
              <a:t>34</a:t>
            </a:r>
            <a:r>
              <a:rPr lang="en-US" sz="2400" dirty="0" smtClean="0">
                <a:latin typeface="Calibri" charset="0"/>
                <a:ea typeface="Calibri" charset="0"/>
                <a:cs typeface="Calibri" charset="0"/>
              </a:rPr>
              <a:t> community members/stakeholders completed the Leadership Academy and participated in developing  the draft goals, objectives and strategies. </a:t>
            </a:r>
          </a:p>
          <a:p>
            <a:pPr lvl="0" algn="l"/>
            <a:endParaRPr lang="en-US" sz="1200" dirty="0" smtClean="0">
              <a:latin typeface="Calibri" charset="0"/>
              <a:ea typeface="Calibri" charset="0"/>
              <a:cs typeface="Calibri" charset="0"/>
            </a:endParaRPr>
          </a:p>
          <a:p>
            <a:pPr marL="342900" lvl="0" indent="-342900" algn="l">
              <a:buFont typeface="Arial" charset="0"/>
              <a:buChar char="•"/>
            </a:pPr>
            <a:r>
              <a:rPr lang="en-US" sz="2400" dirty="0" smtClean="0">
                <a:latin typeface="Calibri" charset="0"/>
                <a:ea typeface="Calibri" charset="0"/>
                <a:cs typeface="Calibri" charset="0"/>
              </a:rPr>
              <a:t>Participant evaluations of the Leadership Academy were overwhelmingly positive, ranging from 94%-99% satisfaction, citing high quality content.</a:t>
            </a:r>
          </a:p>
          <a:p>
            <a:pPr lvl="0" algn="l"/>
            <a:endParaRPr lang="en-US" sz="1200" dirty="0" smtClean="0">
              <a:latin typeface="Calibri" charset="0"/>
              <a:ea typeface="Calibri" charset="0"/>
              <a:cs typeface="Calibri" charset="0"/>
            </a:endParaRPr>
          </a:p>
          <a:p>
            <a:pPr marL="342900" lvl="0" indent="-342900" algn="l">
              <a:buFont typeface="Arial" charset="0"/>
              <a:buChar char="•"/>
            </a:pPr>
            <a:r>
              <a:rPr lang="en-US" sz="2400" dirty="0" smtClean="0">
                <a:latin typeface="Calibri" charset="0"/>
                <a:ea typeface="Calibri" charset="0"/>
                <a:cs typeface="Calibri" charset="0"/>
              </a:rPr>
              <a:t>Participants identified that the activities were relevant, the opportunities presented translated into real life situations, and the </a:t>
            </a:r>
            <a:r>
              <a:rPr lang="en-US" sz="2400" smtClean="0">
                <a:latin typeface="Calibri" charset="0"/>
                <a:ea typeface="Calibri" charset="0"/>
                <a:cs typeface="Calibri" charset="0"/>
              </a:rPr>
              <a:t>applied operational </a:t>
            </a:r>
            <a:r>
              <a:rPr lang="en-US" sz="2400" dirty="0" smtClean="0">
                <a:latin typeface="Calibri" charset="0"/>
                <a:ea typeface="Calibri" charset="0"/>
                <a:cs typeface="Calibri" charset="0"/>
              </a:rPr>
              <a:t>plan development exercises provided the skills needed to help the planning bodies meet their goals of fully engaging in the planning process. </a:t>
            </a:r>
          </a:p>
          <a:p>
            <a:pPr lvl="0" algn="l"/>
            <a:endParaRPr lang="en-US" sz="1200" dirty="0">
              <a:latin typeface="Calibri" charset="0"/>
              <a:ea typeface="Calibri" charset="0"/>
              <a:cs typeface="Calibri" charset="0"/>
            </a:endParaRPr>
          </a:p>
          <a:p>
            <a:pPr marL="342900" lvl="0" indent="-342900" algn="l">
              <a:buFont typeface="Arial" charset="0"/>
              <a:buChar char="•"/>
            </a:pPr>
            <a:r>
              <a:rPr lang="en-US" sz="2400" dirty="0">
                <a:latin typeface="Calibri" charset="0"/>
                <a:ea typeface="Calibri" charset="0"/>
                <a:cs typeface="Calibri" charset="0"/>
              </a:rPr>
              <a:t>Participants </a:t>
            </a:r>
            <a:r>
              <a:rPr lang="en-US" sz="2400" dirty="0" smtClean="0">
                <a:latin typeface="Calibri" charset="0"/>
                <a:ea typeface="Calibri" charset="0"/>
                <a:cs typeface="Calibri" charset="0"/>
              </a:rPr>
              <a:t>provided </a:t>
            </a:r>
            <a:r>
              <a:rPr lang="en-US" sz="2400" dirty="0">
                <a:latin typeface="Calibri" charset="0"/>
                <a:ea typeface="Calibri" charset="0"/>
                <a:cs typeface="Calibri" charset="0"/>
              </a:rPr>
              <a:t>positive </a:t>
            </a:r>
            <a:r>
              <a:rPr lang="en-US" sz="2400" dirty="0" smtClean="0">
                <a:latin typeface="Calibri" charset="0"/>
                <a:ea typeface="Calibri" charset="0"/>
                <a:cs typeface="Calibri" charset="0"/>
              </a:rPr>
              <a:t>feedback on the </a:t>
            </a:r>
            <a:r>
              <a:rPr lang="en-US" sz="2400" dirty="0">
                <a:latin typeface="Calibri" charset="0"/>
                <a:ea typeface="Calibri" charset="0"/>
                <a:cs typeface="Calibri" charset="0"/>
              </a:rPr>
              <a:t>opportunity to develop relationships which will strengthen the state’s efforts to implement the developed plans</a:t>
            </a:r>
            <a:r>
              <a:rPr lang="en-US" sz="2400" dirty="0" smtClean="0">
                <a:latin typeface="Calibri" charset="0"/>
                <a:ea typeface="Calibri" charset="0"/>
                <a:cs typeface="Calibri" charset="0"/>
              </a:rPr>
              <a:t>.</a:t>
            </a:r>
          </a:p>
          <a:p>
            <a:pPr lvl="0" algn="l"/>
            <a:endParaRPr lang="en-US" sz="1200" dirty="0">
              <a:latin typeface="Calibri" charset="0"/>
              <a:ea typeface="Calibri" charset="0"/>
              <a:cs typeface="Calibri" charset="0"/>
            </a:endParaRPr>
          </a:p>
          <a:p>
            <a:pPr marL="342900" lvl="0" indent="-342900" algn="l">
              <a:buFont typeface="Arial" charset="0"/>
              <a:buChar char="•"/>
            </a:pPr>
            <a:r>
              <a:rPr lang="en-US" sz="2400" dirty="0">
                <a:latin typeface="Calibri" charset="0"/>
                <a:ea typeface="Calibri" charset="0"/>
                <a:cs typeface="Calibri" charset="0"/>
              </a:rPr>
              <a:t>The goals and objectives developed by the Leadership Academy participants were provided to strategic planning groups and served as the foundation for the work which was completed during sessions at the 2</a:t>
            </a:r>
            <a:r>
              <a:rPr lang="en-US" sz="2400" baseline="30000" dirty="0">
                <a:latin typeface="Calibri" charset="0"/>
                <a:ea typeface="Calibri" charset="0"/>
                <a:cs typeface="Calibri" charset="0"/>
              </a:rPr>
              <a:t>nd</a:t>
            </a:r>
            <a:r>
              <a:rPr lang="en-US" sz="2400" dirty="0">
                <a:latin typeface="Calibri" charset="0"/>
                <a:ea typeface="Calibri" charset="0"/>
                <a:cs typeface="Calibri" charset="0"/>
              </a:rPr>
              <a:t> Annual Statewide HIV Symposium. </a:t>
            </a:r>
            <a:endParaRPr lang="en-US" sz="2400" dirty="0" smtClean="0">
              <a:latin typeface="Calibri" charset="0"/>
              <a:ea typeface="Calibri" charset="0"/>
              <a:cs typeface="Calibri" charset="0"/>
            </a:endParaRPr>
          </a:p>
          <a:p>
            <a:pPr marL="342900" lvl="0" indent="-342900" algn="l">
              <a:buFont typeface="Arial" charset="0"/>
              <a:buChar char="•"/>
            </a:pPr>
            <a:endParaRPr lang="en-US" sz="2400" dirty="0">
              <a:latin typeface="Calibri" charset="0"/>
              <a:ea typeface="Calibri" charset="0"/>
              <a:cs typeface="Calibri" charset="0"/>
            </a:endParaRPr>
          </a:p>
          <a:p>
            <a:pPr marL="342900" lvl="0" indent="-342900" algn="l">
              <a:buFont typeface="Arial" charset="0"/>
              <a:buChar char="•"/>
            </a:pPr>
            <a:endParaRPr lang="en-US" sz="2400" dirty="0" smtClean="0">
              <a:latin typeface="Calibri" charset="0"/>
              <a:ea typeface="Calibri" charset="0"/>
              <a:cs typeface="Calibri" charset="0"/>
            </a:endParaRPr>
          </a:p>
          <a:p>
            <a:pPr marL="342900" lvl="0" indent="-342900" algn="l">
              <a:buFont typeface="Arial" charset="0"/>
              <a:buChar char="•"/>
            </a:pPr>
            <a:endParaRPr lang="en-US" sz="2400" dirty="0">
              <a:latin typeface="Calibri" charset="0"/>
              <a:ea typeface="Calibri" charset="0"/>
              <a:cs typeface="Calibri" charset="0"/>
            </a:endParaRPr>
          </a:p>
          <a:p>
            <a:pPr marL="342900" lvl="0" indent="-342900" algn="l">
              <a:buFont typeface="Arial" charset="0"/>
              <a:buChar char="•"/>
            </a:pPr>
            <a:endParaRPr lang="en-US" sz="2400" dirty="0" smtClean="0">
              <a:latin typeface="Calibri" charset="0"/>
              <a:ea typeface="Calibri" charset="0"/>
              <a:cs typeface="Calibri" charset="0"/>
            </a:endParaRPr>
          </a:p>
          <a:p>
            <a:pPr marL="342900" lvl="0" indent="-342900" algn="l">
              <a:buFont typeface="Arial" charset="0"/>
              <a:buChar char="•"/>
            </a:pPr>
            <a:endParaRPr lang="en-US" sz="2400" dirty="0">
              <a:latin typeface="Calibri" charset="0"/>
              <a:ea typeface="Calibri" charset="0"/>
              <a:cs typeface="Calibri" charset="0"/>
            </a:endParaRPr>
          </a:p>
          <a:p>
            <a:pPr marL="342900" lvl="0" indent="-342900" algn="l">
              <a:buFont typeface="Arial" charset="0"/>
              <a:buChar char="•"/>
            </a:pPr>
            <a:endParaRPr lang="en-US" sz="2400" dirty="0" smtClean="0">
              <a:latin typeface="Calibri" charset="0"/>
              <a:ea typeface="Calibri" charset="0"/>
              <a:cs typeface="Calibri" charset="0"/>
            </a:endParaRPr>
          </a:p>
          <a:p>
            <a:pPr marL="342900" lvl="0" indent="-342900" algn="l">
              <a:buFont typeface="Arial" charset="0"/>
              <a:buChar char="•"/>
            </a:pPr>
            <a:endParaRPr lang="en-US" sz="2400" dirty="0">
              <a:latin typeface="Calibri" charset="0"/>
              <a:ea typeface="Calibri" charset="0"/>
              <a:cs typeface="Calibri" charset="0"/>
            </a:endParaRPr>
          </a:p>
          <a:p>
            <a:pPr marL="342900" lvl="0" indent="-342900" algn="l">
              <a:buFont typeface="Arial" charset="0"/>
              <a:buChar char="•"/>
            </a:pPr>
            <a:endParaRPr lang="en-US" sz="2400" dirty="0" smtClean="0">
              <a:latin typeface="Calibri" charset="0"/>
              <a:ea typeface="Calibri" charset="0"/>
              <a:cs typeface="Calibri" charset="0"/>
            </a:endParaRPr>
          </a:p>
          <a:p>
            <a:pPr marL="342900" lvl="0" indent="-342900" algn="l">
              <a:buFont typeface="Arial" charset="0"/>
              <a:buChar char="•"/>
            </a:pPr>
            <a:endParaRPr lang="en-US" sz="2400" dirty="0">
              <a:latin typeface="Calibri" charset="0"/>
              <a:ea typeface="Calibri" charset="0"/>
              <a:cs typeface="Calibri" charset="0"/>
            </a:endParaRPr>
          </a:p>
          <a:p>
            <a:pPr marL="342900" lvl="0" indent="-342900" algn="l">
              <a:buFont typeface="Arial" charset="0"/>
              <a:buChar char="•"/>
            </a:pPr>
            <a:endParaRPr lang="en-US" sz="2400" dirty="0" smtClean="0">
              <a:latin typeface="Calibri" charset="0"/>
              <a:ea typeface="Calibri" charset="0"/>
              <a:cs typeface="Calibri" charset="0"/>
            </a:endParaRPr>
          </a:p>
          <a:p>
            <a:pPr marL="342900" lvl="0" indent="-342900" algn="l">
              <a:buFont typeface="Arial" charset="0"/>
              <a:buChar char="•"/>
            </a:pPr>
            <a:endParaRPr lang="en-US" sz="2400" dirty="0">
              <a:latin typeface="Calibri" charset="0"/>
              <a:ea typeface="Calibri" charset="0"/>
              <a:cs typeface="Calibri" charset="0"/>
            </a:endParaRPr>
          </a:p>
          <a:p>
            <a:pPr marL="342900" lvl="0" indent="-342900" algn="l">
              <a:buFont typeface="Arial" charset="0"/>
              <a:buChar char="•"/>
            </a:pPr>
            <a:endParaRPr lang="en-US" sz="2400" dirty="0" smtClean="0">
              <a:latin typeface="Calibri" charset="0"/>
              <a:ea typeface="Calibri" charset="0"/>
              <a:cs typeface="Calibri" charset="0"/>
            </a:endParaRPr>
          </a:p>
          <a:p>
            <a:pPr lvl="0" algn="l"/>
            <a:endParaRPr lang="en-US" sz="1200" dirty="0">
              <a:latin typeface="Calibri" charset="0"/>
              <a:ea typeface="Calibri" charset="0"/>
              <a:cs typeface="Calibri" charset="0"/>
            </a:endParaRPr>
          </a:p>
          <a:p>
            <a:pPr lvl="0" algn="l"/>
            <a:endParaRPr lang="en-US" sz="1050" b="1" dirty="0" smtClean="0">
              <a:latin typeface="Calibri" charset="0"/>
              <a:ea typeface="Calibri" charset="0"/>
              <a:cs typeface="Calibri" charset="0"/>
            </a:endParaRPr>
          </a:p>
          <a:p>
            <a:pPr marL="342900" lvl="0" indent="-342900" algn="l">
              <a:buFont typeface="Arial" charset="0"/>
              <a:buChar char="•"/>
            </a:pPr>
            <a:r>
              <a:rPr lang="en-US" sz="2400" b="1" dirty="0" smtClean="0">
                <a:latin typeface="Calibri" charset="0"/>
                <a:ea typeface="Calibri" charset="0"/>
                <a:cs typeface="Calibri" charset="0"/>
              </a:rPr>
              <a:t>68%</a:t>
            </a:r>
            <a:r>
              <a:rPr lang="en-US" sz="2400" dirty="0" smtClean="0">
                <a:latin typeface="Calibri" charset="0"/>
                <a:ea typeface="Calibri" charset="0"/>
                <a:cs typeface="Calibri" charset="0"/>
              </a:rPr>
              <a:t> </a:t>
            </a:r>
            <a:r>
              <a:rPr lang="en-US" sz="2400" dirty="0">
                <a:latin typeface="Calibri" charset="0"/>
                <a:ea typeface="Calibri" charset="0"/>
                <a:cs typeface="Calibri" charset="0"/>
              </a:rPr>
              <a:t>of Leadership Academy participants attended </a:t>
            </a:r>
            <a:r>
              <a:rPr lang="en-US" sz="2400" dirty="0" smtClean="0">
                <a:latin typeface="Calibri" charset="0"/>
                <a:ea typeface="Calibri" charset="0"/>
                <a:cs typeface="Calibri" charset="0"/>
              </a:rPr>
              <a:t>the </a:t>
            </a:r>
            <a:r>
              <a:rPr lang="en-US" sz="2400" dirty="0">
                <a:latin typeface="Calibri" charset="0"/>
                <a:ea typeface="Calibri" charset="0"/>
                <a:cs typeface="Calibri" charset="0"/>
              </a:rPr>
              <a:t>Symposium</a:t>
            </a:r>
            <a:r>
              <a:rPr lang="en-US" sz="2400" dirty="0" smtClean="0">
                <a:latin typeface="Calibri" charset="0"/>
                <a:ea typeface="Calibri" charset="0"/>
                <a:cs typeface="Calibri" charset="0"/>
              </a:rPr>
              <a:t>.</a:t>
            </a:r>
          </a:p>
          <a:p>
            <a:pPr lvl="0" algn="l"/>
            <a:endParaRPr lang="en-US" sz="1200" dirty="0">
              <a:latin typeface="Calibri" charset="0"/>
              <a:ea typeface="Calibri" charset="0"/>
              <a:cs typeface="Calibri" charset="0"/>
            </a:endParaRPr>
          </a:p>
          <a:p>
            <a:pPr marL="342900" lvl="0" indent="-342900" algn="l">
              <a:buFont typeface="Arial" charset="0"/>
              <a:buChar char="•"/>
            </a:pPr>
            <a:r>
              <a:rPr lang="en-US" sz="2400" b="1" dirty="0" smtClean="0">
                <a:latin typeface="Calibri" charset="0"/>
                <a:ea typeface="Calibri" charset="0"/>
                <a:cs typeface="Calibri" charset="0"/>
              </a:rPr>
              <a:t>66%</a:t>
            </a:r>
            <a:r>
              <a:rPr lang="en-US" sz="2400" dirty="0" smtClean="0">
                <a:latin typeface="Calibri" charset="0"/>
                <a:ea typeface="Calibri" charset="0"/>
                <a:cs typeface="Calibri" charset="0"/>
              </a:rPr>
              <a:t> </a:t>
            </a:r>
            <a:r>
              <a:rPr lang="en-US" sz="2400" dirty="0">
                <a:latin typeface="Calibri" charset="0"/>
                <a:ea typeface="Calibri" charset="0"/>
                <a:cs typeface="Calibri" charset="0"/>
              </a:rPr>
              <a:t>of </a:t>
            </a:r>
            <a:r>
              <a:rPr lang="en-US" sz="2400" dirty="0" smtClean="0">
                <a:latin typeface="Calibri" charset="0"/>
                <a:ea typeface="Calibri" charset="0"/>
                <a:cs typeface="Calibri" charset="0"/>
              </a:rPr>
              <a:t>newly appointment consumers on the Planning Council attended the academy.</a:t>
            </a:r>
          </a:p>
          <a:p>
            <a:pPr lvl="0" algn="l"/>
            <a:endParaRPr lang="en-US" sz="1200" dirty="0">
              <a:latin typeface="Calibri" charset="0"/>
              <a:ea typeface="Calibri" charset="0"/>
              <a:cs typeface="Calibri" charset="0"/>
            </a:endParaRPr>
          </a:p>
          <a:p>
            <a:pPr marL="342900" lvl="0" indent="-342900" algn="l">
              <a:buFont typeface="Arial" charset="0"/>
              <a:buChar char="•"/>
            </a:pPr>
            <a:r>
              <a:rPr lang="en-US" sz="2400" b="1" dirty="0" smtClean="0">
                <a:latin typeface="Calibri" charset="0"/>
                <a:ea typeface="Calibri" charset="0"/>
                <a:cs typeface="Calibri" charset="0"/>
              </a:rPr>
              <a:t>59% </a:t>
            </a:r>
            <a:r>
              <a:rPr lang="en-US" sz="2400" dirty="0">
                <a:latin typeface="Calibri" charset="0"/>
                <a:ea typeface="Calibri" charset="0"/>
                <a:cs typeface="Calibri" charset="0"/>
              </a:rPr>
              <a:t>of participants of are members of the RWPA Planning Council, </a:t>
            </a:r>
            <a:r>
              <a:rPr lang="en-US" sz="2400" dirty="0" smtClean="0">
                <a:latin typeface="Calibri" charset="0"/>
                <a:ea typeface="Calibri" charset="0"/>
                <a:cs typeface="Calibri" charset="0"/>
              </a:rPr>
              <a:t>RWPD </a:t>
            </a:r>
            <a:r>
              <a:rPr lang="en-US" sz="2400" dirty="0">
                <a:latin typeface="Calibri" charset="0"/>
                <a:ea typeface="Calibri" charset="0"/>
                <a:cs typeface="Calibri" charset="0"/>
              </a:rPr>
              <a:t>CAB, and/or the Statewide Advisory Group (SWAG</a:t>
            </a:r>
            <a:r>
              <a:rPr lang="en-US" sz="2400" dirty="0" smtClean="0">
                <a:latin typeface="Calibri" charset="0"/>
                <a:ea typeface="Calibri" charset="0"/>
                <a:cs typeface="Calibri" charset="0"/>
              </a:rPr>
              <a:t>).</a:t>
            </a:r>
          </a:p>
          <a:p>
            <a:pPr lvl="0" algn="l"/>
            <a:endParaRPr lang="en-US" sz="1200" dirty="0" smtClean="0">
              <a:latin typeface="Calibri" charset="0"/>
              <a:ea typeface="Calibri" charset="0"/>
              <a:cs typeface="Calibri" charset="0"/>
            </a:endParaRPr>
          </a:p>
          <a:p>
            <a:pPr marL="342900" lvl="0" indent="-342900" algn="l">
              <a:buFont typeface="Arial" charset="0"/>
              <a:buChar char="•"/>
            </a:pPr>
            <a:r>
              <a:rPr lang="en-US" sz="2400" b="1" dirty="0" smtClean="0">
                <a:latin typeface="Calibri" charset="0"/>
                <a:ea typeface="Calibri" charset="0"/>
                <a:cs typeface="Calibri" charset="0"/>
              </a:rPr>
              <a:t>97%</a:t>
            </a:r>
            <a:r>
              <a:rPr lang="en-US" sz="2400" dirty="0" smtClean="0">
                <a:latin typeface="Calibri" charset="0"/>
                <a:ea typeface="Calibri" charset="0"/>
                <a:cs typeface="Calibri" charset="0"/>
              </a:rPr>
              <a:t> </a:t>
            </a:r>
            <a:r>
              <a:rPr lang="en-US" sz="2400" dirty="0">
                <a:latin typeface="Calibri" charset="0"/>
                <a:ea typeface="Calibri" charset="0"/>
                <a:cs typeface="Calibri" charset="0"/>
              </a:rPr>
              <a:t>of participants have contributed to the completion of Arizona’s Statewide Integrated Plan</a:t>
            </a:r>
            <a:r>
              <a:rPr lang="en-US" sz="2400" dirty="0" smtClean="0">
                <a:latin typeface="Calibri" charset="0"/>
                <a:ea typeface="Calibri" charset="0"/>
                <a:cs typeface="Calibri" charset="0"/>
              </a:rPr>
              <a:t>.</a:t>
            </a:r>
          </a:p>
          <a:p>
            <a:pPr lvl="0" algn="l"/>
            <a:endParaRPr lang="en-US" sz="1200" dirty="0" smtClean="0">
              <a:latin typeface="Calibri" charset="0"/>
              <a:ea typeface="Calibri" charset="0"/>
              <a:cs typeface="Calibri" charset="0"/>
            </a:endParaRPr>
          </a:p>
          <a:p>
            <a:pPr marL="342900" lvl="0" indent="-342900" algn="l">
              <a:buFont typeface="Arial" charset="0"/>
              <a:buChar char="•"/>
            </a:pPr>
            <a:r>
              <a:rPr lang="en-US" sz="2400" dirty="0" smtClean="0">
                <a:latin typeface="Calibri" charset="0"/>
                <a:ea typeface="Calibri" charset="0"/>
                <a:cs typeface="Calibri" charset="0"/>
              </a:rPr>
              <a:t>Over </a:t>
            </a:r>
            <a:r>
              <a:rPr lang="en-US" sz="2400" b="1" dirty="0" smtClean="0">
                <a:latin typeface="Calibri" charset="0"/>
                <a:ea typeface="Calibri" charset="0"/>
                <a:cs typeface="Calibri" charset="0"/>
              </a:rPr>
              <a:t>300</a:t>
            </a:r>
            <a:r>
              <a:rPr lang="en-US" sz="2400" dirty="0" smtClean="0">
                <a:latin typeface="Calibri" charset="0"/>
                <a:ea typeface="Calibri" charset="0"/>
                <a:cs typeface="Calibri" charset="0"/>
              </a:rPr>
              <a:t> community members/stakeholders have participated in the statewide integrated planning process.</a:t>
            </a:r>
            <a:endParaRPr lang="en-US" sz="2400" dirty="0">
              <a:latin typeface="Calibri" charset="0"/>
              <a:ea typeface="Calibri" charset="0"/>
              <a:cs typeface="Calibri" charset="0"/>
            </a:endParaRPr>
          </a:p>
          <a:p>
            <a:pPr algn="l" defTabSz="404813" eaLnBrk="0" hangingPunct="0">
              <a:lnSpc>
                <a:spcPct val="95000"/>
              </a:lnSpc>
            </a:pPr>
            <a:endParaRPr lang="en-US" sz="1300" dirty="0">
              <a:latin typeface="Times New Roman" pitchFamily="18" charset="0"/>
            </a:endParaRPr>
          </a:p>
        </p:txBody>
      </p:sp>
      <p:sp>
        <p:nvSpPr>
          <p:cNvPr id="2088" name="Text Box 40"/>
          <p:cNvSpPr txBox="1">
            <a:spLocks noChangeArrowheads="1"/>
          </p:cNvSpPr>
          <p:nvPr/>
        </p:nvSpPr>
        <p:spPr bwMode="auto">
          <a:xfrm>
            <a:off x="33172400" y="5972175"/>
            <a:ext cx="9691688" cy="7935376"/>
          </a:xfrm>
          <a:prstGeom prst="rect">
            <a:avLst/>
          </a:prstGeom>
          <a:noFill/>
          <a:ln w="57150" cmpd="thinThick">
            <a:noFill/>
            <a:miter lim="800000"/>
            <a:headEnd/>
            <a:tailEnd/>
          </a:ln>
          <a:effectLst/>
        </p:spPr>
        <p:txBody>
          <a:bodyPr lIns="40512" tIns="20256" rIns="40512" bIns="20256">
            <a:spAutoFit/>
          </a:bodyPr>
          <a:lstStyle/>
          <a:p>
            <a:pPr algn="l" defTabSz="404813" eaLnBrk="0" hangingPunct="0">
              <a:lnSpc>
                <a:spcPct val="95000"/>
              </a:lnSpc>
            </a:pPr>
            <a:r>
              <a:rPr lang="en-US" sz="2400" dirty="0">
                <a:latin typeface="Calibri" panose="020F0502020204030204" pitchFamily="34" charset="0"/>
              </a:rPr>
              <a:t>The new mandate to develop a Statewide HIV Integrated Plan presented several challenges to the programs that provide HIV services across Arizona. Planning processes across agencies often experience delays due to differences in terminology, procedures, and outcome expectations. </a:t>
            </a:r>
            <a:endParaRPr lang="en-US" sz="2400" dirty="0" smtClean="0">
              <a:latin typeface="Calibri" panose="020F0502020204030204" pitchFamily="34" charset="0"/>
            </a:endParaRPr>
          </a:p>
          <a:p>
            <a:pPr algn="l" defTabSz="404813" eaLnBrk="0" hangingPunct="0">
              <a:lnSpc>
                <a:spcPct val="95000"/>
              </a:lnSpc>
            </a:pPr>
            <a:endParaRPr lang="en-US" sz="1200" dirty="0" smtClean="0">
              <a:latin typeface="Calibri" panose="020F0502020204030204" pitchFamily="34" charset="0"/>
            </a:endParaRPr>
          </a:p>
          <a:p>
            <a:pPr algn="l" defTabSz="404813" eaLnBrk="0" hangingPunct="0">
              <a:lnSpc>
                <a:spcPct val="95000"/>
              </a:lnSpc>
            </a:pPr>
            <a:r>
              <a:rPr lang="en-US" sz="2400" dirty="0" smtClean="0">
                <a:latin typeface="Calibri" panose="020F0502020204030204" pitchFamily="34" charset="0"/>
              </a:rPr>
              <a:t>At </a:t>
            </a:r>
            <a:r>
              <a:rPr lang="en-US" sz="2400" dirty="0">
                <a:latin typeface="Calibri" panose="020F0502020204030204" pitchFamily="34" charset="0"/>
              </a:rPr>
              <a:t>the beginning of the planning process, the Ryan White and HIV Prevention Leadership Teams committed to ensuring the HIV services provided to the community would be designed with input from community leaders, and reflect the medical, social support, and cultural needs of the community. The </a:t>
            </a:r>
            <a:r>
              <a:rPr lang="en-US" sz="2400" dirty="0" smtClean="0">
                <a:latin typeface="Calibri" panose="020F0502020204030204" pitchFamily="34" charset="0"/>
              </a:rPr>
              <a:t>RWHAP Part </a:t>
            </a:r>
            <a:r>
              <a:rPr lang="en-US" sz="2400" dirty="0">
                <a:latin typeface="Calibri" panose="020F0502020204030204" pitchFamily="34" charset="0"/>
              </a:rPr>
              <a:t>A Planning Council, CAB, and SWAG committed to providing the highest level of guidance and direction to the Ryan White and HIV Prevention Programs in this planning process. These planning bodies identified a need for additional leadership development to assist their members in achieving their mission. </a:t>
            </a:r>
            <a:endParaRPr lang="en-US" sz="2400" dirty="0" smtClean="0">
              <a:latin typeface="Calibri" panose="020F0502020204030204" pitchFamily="34" charset="0"/>
            </a:endParaRPr>
          </a:p>
          <a:p>
            <a:pPr algn="l" defTabSz="404813" eaLnBrk="0" hangingPunct="0">
              <a:lnSpc>
                <a:spcPct val="95000"/>
              </a:lnSpc>
            </a:pPr>
            <a:endParaRPr lang="en-US" sz="1200" dirty="0" smtClean="0">
              <a:latin typeface="Calibri" panose="020F0502020204030204" pitchFamily="34" charset="0"/>
            </a:endParaRPr>
          </a:p>
          <a:p>
            <a:pPr algn="l" defTabSz="404813" eaLnBrk="0" hangingPunct="0">
              <a:lnSpc>
                <a:spcPct val="95000"/>
              </a:lnSpc>
            </a:pPr>
            <a:r>
              <a:rPr lang="en-US" sz="2400" dirty="0" smtClean="0">
                <a:latin typeface="Calibri" panose="020F0502020204030204" pitchFamily="34" charset="0"/>
              </a:rPr>
              <a:t>The </a:t>
            </a:r>
            <a:r>
              <a:rPr lang="en-US" sz="2400" dirty="0">
                <a:latin typeface="Calibri" panose="020F0502020204030204" pitchFamily="34" charset="0"/>
              </a:rPr>
              <a:t>evaluations and feedback from the participants in this Leadership Academy, along with the increased participation in the integrated planning process by the community leaders demonstrates that the planning bodies received the support they needed to improve their leadership skills. Achievement of this goal will continue to enhance the contributions of the planning bodies in the HIV Community as the Arizona Ryan White and HIV Prevention Services programs work toward the overall goal of effectively ending the HIV epidemic in Arizona by 2021.</a:t>
            </a:r>
            <a:endParaRPr lang="en-US" sz="1400" dirty="0">
              <a:latin typeface="Calibri" panose="020F0502020204030204" pitchFamily="34" charset="0"/>
            </a:endParaRPr>
          </a:p>
        </p:txBody>
      </p:sp>
      <p:sp>
        <p:nvSpPr>
          <p:cNvPr id="2090" name="Text Box 42"/>
          <p:cNvSpPr txBox="1">
            <a:spLocks noChangeArrowheads="1"/>
          </p:cNvSpPr>
          <p:nvPr/>
        </p:nvSpPr>
        <p:spPr bwMode="auto">
          <a:xfrm>
            <a:off x="838200" y="4368800"/>
            <a:ext cx="9829800" cy="928688"/>
          </a:xfrm>
          <a:prstGeom prst="rect">
            <a:avLst/>
          </a:prstGeom>
          <a:noFill/>
          <a:ln w="9525">
            <a:noFill/>
            <a:miter lim="800000"/>
            <a:headEnd/>
            <a:tailEnd/>
          </a:ln>
          <a:effectLst/>
        </p:spPr>
        <p:txBody>
          <a:bodyPr lIns="60559" tIns="30280" rIns="60559" bIns="30280">
            <a:spAutoFit/>
          </a:bodyPr>
          <a:lstStyle/>
          <a:p>
            <a:pPr defTabSz="2908300">
              <a:spcBef>
                <a:spcPct val="50000"/>
              </a:spcBef>
            </a:pPr>
            <a:r>
              <a:rPr lang="en-US" b="1"/>
              <a:t>Introduction</a:t>
            </a:r>
          </a:p>
        </p:txBody>
      </p:sp>
      <p:sp>
        <p:nvSpPr>
          <p:cNvPr id="2091" name="Text Box 43"/>
          <p:cNvSpPr txBox="1">
            <a:spLocks noChangeArrowheads="1"/>
          </p:cNvSpPr>
          <p:nvPr/>
        </p:nvSpPr>
        <p:spPr bwMode="auto">
          <a:xfrm>
            <a:off x="22326600" y="4376738"/>
            <a:ext cx="9829800" cy="928687"/>
          </a:xfrm>
          <a:prstGeom prst="rect">
            <a:avLst/>
          </a:prstGeom>
          <a:noFill/>
          <a:ln w="9525">
            <a:noFill/>
            <a:miter lim="800000"/>
            <a:headEnd/>
            <a:tailEnd/>
          </a:ln>
          <a:effectLst/>
        </p:spPr>
        <p:txBody>
          <a:bodyPr lIns="60559" tIns="30280" rIns="60559" bIns="30280">
            <a:spAutoFit/>
          </a:bodyPr>
          <a:lstStyle/>
          <a:p>
            <a:pPr defTabSz="2908300">
              <a:spcBef>
                <a:spcPct val="50000"/>
              </a:spcBef>
            </a:pPr>
            <a:r>
              <a:rPr lang="en-US" b="1" dirty="0"/>
              <a:t>Results</a:t>
            </a:r>
          </a:p>
        </p:txBody>
      </p:sp>
      <p:sp>
        <p:nvSpPr>
          <p:cNvPr id="24" name="Text Box 19">
            <a:hlinkClick r:id="rId3"/>
          </p:cNvPr>
          <p:cNvSpPr txBox="1">
            <a:spLocks noChangeArrowheads="1"/>
          </p:cNvSpPr>
          <p:nvPr/>
        </p:nvSpPr>
        <p:spPr bwMode="auto">
          <a:xfrm>
            <a:off x="4497388" y="22515896"/>
            <a:ext cx="33640712" cy="1015663"/>
          </a:xfrm>
          <a:prstGeom prst="rect">
            <a:avLst/>
          </a:prstGeom>
          <a:noFill/>
          <a:ln w="9525">
            <a:noFill/>
            <a:miter lim="800000"/>
            <a:headEnd/>
            <a:tailEnd/>
          </a:ln>
          <a:effectLst/>
        </p:spPr>
        <p:txBody>
          <a:bodyPr wrap="square">
            <a:spAutoFit/>
          </a:bodyPr>
          <a:lstStyle/>
          <a:p>
            <a:pPr defTabSz="4389438">
              <a:spcBef>
                <a:spcPct val="50000"/>
              </a:spcBef>
            </a:pPr>
            <a:r>
              <a:rPr lang="en-US" sz="6000" b="1" i="1" dirty="0" smtClean="0">
                <a:solidFill>
                  <a:srgbClr val="0046D2"/>
                </a:solidFill>
              </a:rPr>
              <a:t>Order online at    https</a:t>
            </a:r>
            <a:r>
              <a:rPr lang="en-US" sz="6000" b="1" i="1" dirty="0">
                <a:solidFill>
                  <a:srgbClr val="0046D2"/>
                </a:solidFill>
              </a:rPr>
              <a:t>://www.postersession.com/order/</a:t>
            </a:r>
          </a:p>
        </p:txBody>
      </p:sp>
      <p:sp>
        <p:nvSpPr>
          <p:cNvPr id="25" name="Text Box 19"/>
          <p:cNvSpPr txBox="1">
            <a:spLocks noChangeArrowheads="1"/>
          </p:cNvSpPr>
          <p:nvPr/>
        </p:nvSpPr>
        <p:spPr bwMode="auto">
          <a:xfrm>
            <a:off x="12265572" y="9302733"/>
            <a:ext cx="8648700" cy="517130"/>
          </a:xfrm>
          <a:prstGeom prst="rect">
            <a:avLst/>
          </a:prstGeom>
          <a:noFill/>
          <a:ln w="9525">
            <a:noFill/>
            <a:miter lim="800000"/>
            <a:headEnd/>
            <a:tailEnd/>
          </a:ln>
          <a:effectLst>
            <a:outerShdw blurRad="50800" dist="38100" dir="2700000" algn="tl" rotWithShape="0">
              <a:prstClr val="black">
                <a:alpha val="25000"/>
              </a:prstClr>
            </a:outerShdw>
          </a:effectLst>
        </p:spPr>
        <p:txBody>
          <a:bodyPr wrap="square">
            <a:spAutoFit/>
          </a:bodyPr>
          <a:lstStyle/>
          <a:p>
            <a:pPr defTabSz="4389438">
              <a:lnSpc>
                <a:spcPct val="90000"/>
              </a:lnSpc>
              <a:spcBef>
                <a:spcPct val="50000"/>
              </a:spcBef>
            </a:pPr>
            <a:r>
              <a:rPr lang="en-US" sz="4800" b="1" i="1" dirty="0" smtClean="0">
                <a:solidFill>
                  <a:schemeClr val="accent1">
                    <a:lumMod val="25000"/>
                  </a:schemeClr>
                </a:solidFill>
              </a:rPr>
              <a:t>Leadership</a:t>
            </a:r>
            <a:r>
              <a:rPr lang="en-US" sz="4800" b="1" i="1" dirty="0" smtClean="0">
                <a:solidFill>
                  <a:schemeClr val="accent1">
                    <a:lumMod val="25000"/>
                  </a:schemeClr>
                </a:solidFill>
                <a:effectLst>
                  <a:outerShdw blurRad="38100" dist="38100" dir="2700000" algn="tl">
                    <a:srgbClr val="000000">
                      <a:alpha val="43137"/>
                    </a:srgbClr>
                  </a:outerShdw>
                </a:effectLst>
              </a:rPr>
              <a:t> </a:t>
            </a:r>
            <a:r>
              <a:rPr lang="en-US" sz="4800" b="1" i="1" dirty="0" smtClean="0">
                <a:solidFill>
                  <a:schemeClr val="accent1">
                    <a:lumMod val="25000"/>
                  </a:schemeClr>
                </a:solidFill>
              </a:rPr>
              <a:t>Academy</a:t>
            </a:r>
            <a:r>
              <a:rPr lang="en-US" sz="4800" b="1" i="1" dirty="0" smtClean="0">
                <a:solidFill>
                  <a:schemeClr val="accent1">
                    <a:lumMod val="25000"/>
                  </a:schemeClr>
                </a:solidFill>
                <a:effectLst>
                  <a:outerShdw blurRad="38100" dist="38100" dir="2700000" algn="tl">
                    <a:srgbClr val="000000">
                      <a:alpha val="43137"/>
                    </a:srgbClr>
                  </a:outerShdw>
                </a:effectLst>
              </a:rPr>
              <a:t> </a:t>
            </a:r>
            <a:r>
              <a:rPr lang="en-US" sz="4800" b="1" i="1" dirty="0" smtClean="0">
                <a:solidFill>
                  <a:schemeClr val="accent1">
                    <a:lumMod val="25000"/>
                  </a:schemeClr>
                </a:solidFill>
              </a:rPr>
              <a:t>Format</a:t>
            </a:r>
            <a:endParaRPr lang="en-US" sz="4800" b="1" i="1" dirty="0">
              <a:solidFill>
                <a:schemeClr val="accent1">
                  <a:lumMod val="25000"/>
                </a:schemeClr>
              </a:solidFill>
            </a:endParaRPr>
          </a:p>
        </p:txBody>
      </p:sp>
      <p:sp>
        <p:nvSpPr>
          <p:cNvPr id="26" name="Text Box 19"/>
          <p:cNvSpPr txBox="1">
            <a:spLocks noChangeArrowheads="1"/>
          </p:cNvSpPr>
          <p:nvPr/>
        </p:nvSpPr>
        <p:spPr bwMode="auto">
          <a:xfrm>
            <a:off x="11582400" y="10468120"/>
            <a:ext cx="9829800" cy="6370975"/>
          </a:xfrm>
          <a:prstGeom prst="rect">
            <a:avLst/>
          </a:prstGeom>
          <a:noFill/>
          <a:ln w="9525">
            <a:noFill/>
            <a:miter lim="800000"/>
            <a:headEnd/>
            <a:tailEnd/>
          </a:ln>
          <a:effectLst/>
        </p:spPr>
        <p:txBody>
          <a:bodyPr wrap="square">
            <a:spAutoFit/>
          </a:bodyPr>
          <a:lstStyle/>
          <a:p>
            <a:pPr marL="342900" indent="-342900" algn="l">
              <a:buFont typeface="Arial" panose="020B0604020202020204" pitchFamily="34" charset="0"/>
              <a:buChar char="•"/>
            </a:pPr>
            <a:r>
              <a:rPr lang="en-US" sz="2400" dirty="0" smtClean="0">
                <a:latin typeface="Calibri" panose="020F0502020204030204" pitchFamily="34" charset="0"/>
              </a:rPr>
              <a:t>Two Full Day Didactic Sessions covering topics such as Transitioning into Leadership, Expectations of Leaders, Preparing and Conducting Effective Meetings, Building Effective Relationships and Partnerships were led by experts in the fields of leadership training and strategic planning.</a:t>
            </a:r>
          </a:p>
          <a:p>
            <a:pPr algn="l"/>
            <a:endParaRPr lang="en-US" sz="1200" dirty="0" smtClean="0">
              <a:latin typeface="Calibri" panose="020F0502020204030204" pitchFamily="34" charset="0"/>
            </a:endParaRPr>
          </a:p>
          <a:p>
            <a:pPr marL="342900" indent="-342900" algn="l">
              <a:buFont typeface="Arial" panose="020B0604020202020204" pitchFamily="34" charset="0"/>
              <a:buChar char="•"/>
            </a:pPr>
            <a:r>
              <a:rPr lang="en-US" sz="2400" dirty="0" smtClean="0">
                <a:latin typeface="Calibri" panose="020F0502020204030204" pitchFamily="34" charset="0"/>
              </a:rPr>
              <a:t>Group Activities conducted to develop strategic planning skills, and draft preliminary goals, objectives and strategies designed to effectively end the HIV epidemic in Arizona.</a:t>
            </a:r>
          </a:p>
          <a:p>
            <a:pPr algn="l"/>
            <a:endParaRPr lang="en-US" sz="1200" dirty="0" smtClean="0">
              <a:latin typeface="Calibri" panose="020F0502020204030204" pitchFamily="34" charset="0"/>
            </a:endParaRPr>
          </a:p>
          <a:p>
            <a:pPr marL="342900" indent="-342900" algn="l">
              <a:buFont typeface="Arial" panose="020B0604020202020204" pitchFamily="34" charset="0"/>
              <a:buChar char="•"/>
            </a:pPr>
            <a:r>
              <a:rPr lang="en-US" sz="2400" dirty="0">
                <a:latin typeface="Calibri" panose="020F0502020204030204" pitchFamily="34" charset="0"/>
              </a:rPr>
              <a:t>Homework Assignments related to </a:t>
            </a:r>
            <a:r>
              <a:rPr lang="en-US" sz="2400" dirty="0" smtClean="0">
                <a:latin typeface="Calibri" panose="020F0502020204030204" pitchFamily="34" charset="0"/>
              </a:rPr>
              <a:t>drafting objectives and strategies of agreed upon overarching goals.</a:t>
            </a:r>
          </a:p>
          <a:p>
            <a:pPr algn="l"/>
            <a:endParaRPr lang="en-US" sz="1200" dirty="0" smtClean="0">
              <a:latin typeface="Calibri" panose="020F0502020204030204" pitchFamily="34" charset="0"/>
            </a:endParaRPr>
          </a:p>
          <a:p>
            <a:pPr marL="342900" indent="-342900" algn="l">
              <a:buFont typeface="Arial" panose="020B0604020202020204" pitchFamily="34" charset="0"/>
              <a:buChar char="•"/>
            </a:pPr>
            <a:r>
              <a:rPr lang="en-US" sz="2400" dirty="0" smtClean="0">
                <a:latin typeface="Calibri" panose="020F0502020204030204" pitchFamily="34" charset="0"/>
              </a:rPr>
              <a:t>Two Interactive Webinars were utilized to further develop the recommended goals, objectives and strategies before being submitted to the Statewide Integrated Planning Leadership Team.</a:t>
            </a:r>
          </a:p>
          <a:p>
            <a:pPr algn="l"/>
            <a:endParaRPr lang="en-US" sz="1200" dirty="0" smtClean="0">
              <a:latin typeface="Calibri" panose="020F0502020204030204" pitchFamily="34" charset="0"/>
            </a:endParaRPr>
          </a:p>
          <a:p>
            <a:pPr marL="342900" indent="-342900" algn="l">
              <a:buFont typeface="Arial" panose="020B0604020202020204" pitchFamily="34" charset="0"/>
              <a:buChar char="•"/>
            </a:pPr>
            <a:r>
              <a:rPr lang="en-US" sz="2400" dirty="0" smtClean="0">
                <a:latin typeface="Calibri" panose="020F0502020204030204" pitchFamily="34" charset="0"/>
              </a:rPr>
              <a:t>A strategic planning session during Arizona’s 2</a:t>
            </a:r>
            <a:r>
              <a:rPr lang="en-US" sz="2400" baseline="30000" dirty="0" smtClean="0">
                <a:latin typeface="Calibri" panose="020F0502020204030204" pitchFamily="34" charset="0"/>
              </a:rPr>
              <a:t>nd</a:t>
            </a:r>
            <a:r>
              <a:rPr lang="en-US" sz="2400" dirty="0" smtClean="0">
                <a:latin typeface="Calibri" panose="020F0502020204030204" pitchFamily="34" charset="0"/>
              </a:rPr>
              <a:t> Annual Statewide HIV Symposium was utilized to adapt the recommendations for four separate regions across Arizona.</a:t>
            </a:r>
          </a:p>
        </p:txBody>
      </p:sp>
      <p:pic>
        <p:nvPicPr>
          <p:cNvPr id="1026" name="Picture 2" descr="S:\Ryan White\Users\Vickie\Ryan White Documents\Forms- Misc Templates\RWPA - Office\PC logo 2015.png" title="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51689" y="1201736"/>
            <a:ext cx="3438525" cy="16097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hyvarinenj\AppData\Local\Microsoft\Windows\Temporary Internet Files\Content.Outlook\XC3T7ZMN\Seal no Background.gif" title="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784315"/>
            <a:ext cx="2444568" cy="2444568"/>
          </a:xfrm>
          <a:prstGeom prst="rect">
            <a:avLst/>
          </a:prstGeom>
          <a:noFill/>
          <a:extLst>
            <a:ext uri="{909E8E84-426E-40DD-AFC4-6F175D3DCCD1}">
              <a14:hiddenFill xmlns:a14="http://schemas.microsoft.com/office/drawing/2010/main">
                <a:solidFill>
                  <a:srgbClr val="FFFFFF"/>
                </a:solidFill>
              </a14:hiddenFill>
            </a:ext>
          </a:extLst>
        </p:spPr>
      </p:pic>
      <p:sp>
        <p:nvSpPr>
          <p:cNvPr id="32" name="Text Box 27"/>
          <p:cNvSpPr txBox="1">
            <a:spLocks noChangeArrowheads="1"/>
          </p:cNvSpPr>
          <p:nvPr/>
        </p:nvSpPr>
        <p:spPr bwMode="auto">
          <a:xfrm>
            <a:off x="33849469" y="14358151"/>
            <a:ext cx="8305800" cy="715963"/>
          </a:xfrm>
          <a:prstGeom prst="rect">
            <a:avLst/>
          </a:prstGeom>
          <a:noFill/>
          <a:ln w="9525">
            <a:noFill/>
            <a:miter lim="800000"/>
            <a:headEnd/>
            <a:tailEnd/>
          </a:ln>
          <a:effectLst/>
        </p:spPr>
        <p:txBody>
          <a:bodyPr lIns="60559" tIns="30280" rIns="60559" bIns="30280">
            <a:spAutoFit/>
          </a:bodyPr>
          <a:lstStyle/>
          <a:p>
            <a:pPr defTabSz="2908300">
              <a:spcBef>
                <a:spcPct val="50000"/>
              </a:spcBef>
            </a:pPr>
            <a:r>
              <a:rPr lang="en-US" sz="4300" dirty="0" smtClean="0"/>
              <a:t>Thank You!</a:t>
            </a:r>
            <a:endParaRPr lang="en-US" sz="4300" dirty="0"/>
          </a:p>
        </p:txBody>
      </p:sp>
      <p:sp>
        <p:nvSpPr>
          <p:cNvPr id="33" name="Text Box 38"/>
          <p:cNvSpPr txBox="1">
            <a:spLocks noChangeArrowheads="1"/>
          </p:cNvSpPr>
          <p:nvPr/>
        </p:nvSpPr>
        <p:spPr bwMode="auto">
          <a:xfrm>
            <a:off x="33198526" y="14716133"/>
            <a:ext cx="9691688" cy="3315650"/>
          </a:xfrm>
          <a:prstGeom prst="rect">
            <a:avLst/>
          </a:prstGeom>
          <a:noFill/>
          <a:ln w="57150" cmpd="thinThick">
            <a:noFill/>
            <a:miter lim="800000"/>
            <a:headEnd/>
            <a:tailEnd/>
          </a:ln>
          <a:effectLst/>
        </p:spPr>
        <p:txBody>
          <a:bodyPr wrap="square" lIns="40512" tIns="20256" rIns="40512" bIns="20256">
            <a:spAutoFit/>
          </a:bodyPr>
          <a:lstStyle/>
          <a:p>
            <a:pPr marL="227013" indent="-227013" algn="l" defTabSz="404813" eaLnBrk="0" hangingPunct="0">
              <a:lnSpc>
                <a:spcPct val="95000"/>
              </a:lnSpc>
            </a:pPr>
            <a:endParaRPr lang="en-US" sz="2200" b="1" dirty="0">
              <a:latin typeface="Calibri" panose="020F0502020204030204" pitchFamily="34" charset="0"/>
            </a:endParaRPr>
          </a:p>
          <a:p>
            <a:pPr algn="l" defTabSz="404813" eaLnBrk="0" hangingPunct="0">
              <a:lnSpc>
                <a:spcPct val="95000"/>
              </a:lnSpc>
            </a:pPr>
            <a:endParaRPr lang="en-US" sz="2200" b="1" dirty="0">
              <a:latin typeface="Calibri" panose="020F0502020204030204" pitchFamily="34" charset="0"/>
            </a:endParaRPr>
          </a:p>
          <a:p>
            <a:pPr algn="l" defTabSz="404813" eaLnBrk="0" hangingPunct="0">
              <a:lnSpc>
                <a:spcPct val="95000"/>
              </a:lnSpc>
            </a:pPr>
            <a:r>
              <a:rPr lang="en-US" sz="2000" dirty="0" smtClean="0">
                <a:latin typeface="Calibri" panose="020F0502020204030204" pitchFamily="34" charset="0"/>
              </a:rPr>
              <a:t>Thank you to the following agencies, community partners and other stakeholders for their participation in this successful effort:  Area Agency on Aging (Care Directions), Arizona AIDS Education and Training Center at </a:t>
            </a:r>
            <a:r>
              <a:rPr lang="en-US" sz="2000" dirty="0">
                <a:latin typeface="Calibri" panose="020F0502020204030204" pitchFamily="34" charset="0"/>
              </a:rPr>
              <a:t>University of Arizona </a:t>
            </a:r>
            <a:r>
              <a:rPr lang="en-US" sz="2000" dirty="0" smtClean="0">
                <a:latin typeface="Calibri" panose="020F0502020204030204" pitchFamily="34" charset="0"/>
              </a:rPr>
              <a:t>College of </a:t>
            </a:r>
            <a:r>
              <a:rPr lang="en-US" sz="2000" dirty="0">
                <a:latin typeface="Calibri" panose="020F0502020204030204" pitchFamily="34" charset="0"/>
              </a:rPr>
              <a:t>Medicine, </a:t>
            </a:r>
            <a:r>
              <a:rPr lang="en-US" sz="2000" dirty="0" smtClean="0">
                <a:latin typeface="Calibri" panose="020F0502020204030204" pitchFamily="34" charset="0"/>
              </a:rPr>
              <a:t> Chicanos Por La Causa, Coconino County Public Health Services District, Ebony House, Inc., Maricopa Integrated Health Systems/Ryan White Part C and D Programs, National Community Health Partners, Native Health of Phoenix, Terros Health, and the Arizona Department of Health Services Ryan White Part B and HIV Prevention Programs. </a:t>
            </a:r>
          </a:p>
          <a:p>
            <a:pPr algn="l" defTabSz="404813" eaLnBrk="0" hangingPunct="0">
              <a:lnSpc>
                <a:spcPct val="95000"/>
              </a:lnSpc>
            </a:pPr>
            <a:endParaRPr lang="en-US" sz="2000" dirty="0">
              <a:latin typeface="Calibri" panose="020F0502020204030204" pitchFamily="34" charset="0"/>
            </a:endParaRPr>
          </a:p>
          <a:p>
            <a:pPr algn="l" defTabSz="404813" eaLnBrk="0" hangingPunct="0">
              <a:lnSpc>
                <a:spcPct val="95000"/>
              </a:lnSpc>
            </a:pPr>
            <a:r>
              <a:rPr lang="en-US" sz="2000" dirty="0" smtClean="0">
                <a:latin typeface="Calibri" panose="020F0502020204030204" pitchFamily="34" charset="0"/>
              </a:rPr>
              <a:t>A special </a:t>
            </a:r>
            <a:r>
              <a:rPr lang="en-US" sz="2000" b="1" dirty="0" smtClean="0">
                <a:latin typeface="Calibri" panose="020F0502020204030204" pitchFamily="34" charset="0"/>
              </a:rPr>
              <a:t>THANK YOU </a:t>
            </a:r>
            <a:r>
              <a:rPr lang="en-US" sz="2000" dirty="0" smtClean="0">
                <a:latin typeface="Calibri" panose="020F0502020204030204" pitchFamily="34" charset="0"/>
              </a:rPr>
              <a:t>to our academy facilitators at Knowledge </a:t>
            </a:r>
            <a:r>
              <a:rPr lang="en-US" sz="2000" dirty="0">
                <a:latin typeface="Calibri" panose="020F0502020204030204" pitchFamily="34" charset="0"/>
              </a:rPr>
              <a:t>Capital Alliance, Inc</a:t>
            </a:r>
            <a:r>
              <a:rPr lang="en-US" sz="2000" dirty="0" smtClean="0">
                <a:latin typeface="Calibri" panose="020F0502020204030204" pitchFamily="34" charset="0"/>
              </a:rPr>
              <a:t>.</a:t>
            </a:r>
            <a:endParaRPr lang="en-US" sz="2000" dirty="0">
              <a:latin typeface="Calibri" panose="020F0502020204030204" pitchFamily="34" charset="0"/>
            </a:endParaRPr>
          </a:p>
        </p:txBody>
      </p:sp>
      <p:pic>
        <p:nvPicPr>
          <p:cNvPr id="37" name="Picture 36" descr="people smiling" title="image"/>
          <p:cNvPicPr/>
          <p:nvPr/>
        </p:nvPicPr>
        <p:blipFill>
          <a:blip r:embed="rId6" cstate="print">
            <a:extLst>
              <a:ext uri="{28A0092B-C50C-407E-A947-70E740481C1C}">
                <a14:useLocalDpi xmlns:a14="http://schemas.microsoft.com/office/drawing/2010/main" val="0"/>
              </a:ext>
            </a:extLst>
          </a:blip>
          <a:stretch>
            <a:fillRect/>
          </a:stretch>
        </p:blipFill>
        <p:spPr>
          <a:xfrm>
            <a:off x="2228010" y="11467833"/>
            <a:ext cx="7126379" cy="3900512"/>
          </a:xfrm>
          <a:prstGeom prst="rect">
            <a:avLst/>
          </a:prstGeom>
        </p:spPr>
      </p:pic>
      <p:graphicFrame>
        <p:nvGraphicFramePr>
          <p:cNvPr id="3" name="Chart 2" descr="academy participants" title="pie chart"/>
          <p:cNvGraphicFramePr/>
          <p:nvPr>
            <p:extLst>
              <p:ext uri="{D42A27DB-BD31-4B8C-83A1-F6EECF244321}">
                <p14:modId xmlns:p14="http://schemas.microsoft.com/office/powerpoint/2010/main" val="2409335073"/>
              </p:ext>
            </p:extLst>
          </p:nvPr>
        </p:nvGraphicFramePr>
        <p:xfrm>
          <a:off x="22359144" y="12181906"/>
          <a:ext cx="8988047" cy="4657189"/>
        </p:xfrm>
        <a:graphic>
          <a:graphicData uri="http://schemas.openxmlformats.org/drawingml/2006/chart">
            <c:chart xmlns:c="http://schemas.openxmlformats.org/drawingml/2006/chart" xmlns:r="http://schemas.openxmlformats.org/officeDocument/2006/relationships" r:id="rId7"/>
          </a:graphicData>
        </a:graphic>
      </p:graphicFrame>
      <p:pic>
        <p:nvPicPr>
          <p:cNvPr id="5" name="Picture 4" descr="lecture" title="iamge"/>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265572" y="5883275"/>
            <a:ext cx="4018588" cy="2676692"/>
          </a:xfrm>
          <a:prstGeom prst="rect">
            <a:avLst/>
          </a:prstGeom>
        </p:spPr>
      </p:pic>
      <p:pic>
        <p:nvPicPr>
          <p:cNvPr id="6" name="Picture 6" descr="slide titled Program Objectives" title="imag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03288" y="15709782"/>
            <a:ext cx="6504814" cy="3659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table" title="imag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824053" y="17337350"/>
            <a:ext cx="9346494" cy="2934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descr="slide titled Ryan White Leadership Academy Day 2: Objectives" title="imag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221135" y="17135160"/>
            <a:ext cx="4446865" cy="3339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7805400" y="6067459"/>
            <a:ext cx="2438400" cy="2308324"/>
          </a:xfrm>
          <a:prstGeom prst="rect">
            <a:avLst/>
          </a:prstGeom>
          <a:noFill/>
        </p:spPr>
        <p:txBody>
          <a:bodyPr wrap="square" rtlCol="0">
            <a:spAutoFit/>
          </a:bodyPr>
          <a:lstStyle/>
          <a:p>
            <a:r>
              <a:rPr lang="en-US" sz="3600" dirty="0" smtClean="0">
                <a:solidFill>
                  <a:srgbClr val="FF0000"/>
                </a:solidFill>
              </a:rPr>
              <a:t>Insert Webinar Photo Here</a:t>
            </a:r>
            <a:endParaRPr lang="en-US" sz="3600" dirty="0">
              <a:solidFill>
                <a:srgbClr val="FF0000"/>
              </a:solidFill>
            </a:endParaRPr>
          </a:p>
        </p:txBody>
      </p:sp>
      <p:pic>
        <p:nvPicPr>
          <p:cNvPr id="1027" name="Picture 3" descr="C:\Users\hyvarinenj\AppData\Local\Microsoft\Windows\Temporary Internet Files\Content.Outlook\XC3T7ZMN\IMG_3362.JPG" title="image"/>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7233900" y="6092908"/>
            <a:ext cx="3009900" cy="22574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box" title="box"/>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240377" y="21504621"/>
            <a:ext cx="5657346" cy="337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Custom 2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064"/>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2908300" rtl="0" eaLnBrk="1" fontAlgn="base" latinLnBrk="0" hangingPunct="1">
          <a:lnSpc>
            <a:spcPct val="100000"/>
          </a:lnSpc>
          <a:spcBef>
            <a:spcPct val="0"/>
          </a:spcBef>
          <a:spcAft>
            <a:spcPct val="0"/>
          </a:spcAft>
          <a:buClrTx/>
          <a:buSzTx/>
          <a:buFontTx/>
          <a:buNone/>
          <a:tabLst/>
          <a:defRPr kumimoji="0" lang="en-US" sz="57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2908300" rtl="0" eaLnBrk="1" fontAlgn="base" latinLnBrk="0" hangingPunct="1">
          <a:lnSpc>
            <a:spcPct val="100000"/>
          </a:lnSpc>
          <a:spcBef>
            <a:spcPct val="0"/>
          </a:spcBef>
          <a:spcAft>
            <a:spcPct val="0"/>
          </a:spcAft>
          <a:buClrTx/>
          <a:buSzTx/>
          <a:buFontTx/>
          <a:buNone/>
          <a:tabLst/>
          <a:defRPr kumimoji="0" lang="en-US" sz="57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1234</TotalTime>
  <Words>951</Words>
  <Application>Microsoft Office PowerPoint</Application>
  <PresentationFormat>Custom</PresentationFormat>
  <Paragraphs>74</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PowerPoint Presentation</vt:lpstr>
    </vt:vector>
  </TitlesOfParts>
  <Company>MegaPrint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48x96 Horizontal Template</dc:title>
  <dc:creator>Ethan Shulda;www.postersession.com</dc:creator>
  <cp:keywords>www.postersession.com</cp:keywords>
  <dc:description>©MegaPrint Inc. 2009-2105</dc:description>
  <cp:lastModifiedBy>Emily</cp:lastModifiedBy>
  <cp:revision>84</cp:revision>
  <cp:lastPrinted>2016-08-01T22:19:04Z</cp:lastPrinted>
  <dcterms:created xsi:type="dcterms:W3CDTF">2008-12-04T00:20:37Z</dcterms:created>
  <dcterms:modified xsi:type="dcterms:W3CDTF">2018-02-06T16:26:53Z</dcterms:modified>
  <cp:category>Research Poster</cp:category>
</cp:coreProperties>
</file>